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0" r:id="rId1"/>
  </p:sldMasterIdLst>
  <p:notesMasterIdLst>
    <p:notesMasterId r:id="rId16"/>
  </p:notesMasterIdLst>
  <p:handoutMasterIdLst>
    <p:handoutMasterId r:id="rId17"/>
  </p:handoutMasterIdLst>
  <p:sldIdLst>
    <p:sldId id="256" r:id="rId2"/>
    <p:sldId id="257" r:id="rId3"/>
    <p:sldId id="258" r:id="rId4"/>
    <p:sldId id="259" r:id="rId5"/>
    <p:sldId id="262" r:id="rId6"/>
    <p:sldId id="260" r:id="rId7"/>
    <p:sldId id="261" r:id="rId8"/>
    <p:sldId id="266" r:id="rId9"/>
    <p:sldId id="263" r:id="rId10"/>
    <p:sldId id="264" r:id="rId11"/>
    <p:sldId id="268" r:id="rId12"/>
    <p:sldId id="269" r:id="rId13"/>
    <p:sldId id="270" r:id="rId14"/>
    <p:sldId id="26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autoAdjust="0"/>
  </p:normalViewPr>
  <p:slideViewPr>
    <p:cSldViewPr snapToGrid="0">
      <p:cViewPr varScale="1">
        <p:scale>
          <a:sx n="72" d="100"/>
          <a:sy n="72" d="100"/>
        </p:scale>
        <p:origin x="576" y="54"/>
      </p:cViewPr>
      <p:guideLst>
        <p:guide orient="horz" pos="2183"/>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3678"/>
    </p:cViewPr>
  </p:sorterViewPr>
  <p:notesViewPr>
    <p:cSldViewPr snapToGrid="0">
      <p:cViewPr varScale="1">
        <p:scale>
          <a:sx n="55" d="100"/>
          <a:sy n="55" d="100"/>
        </p:scale>
        <p:origin x="279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1E8C2F-E8A8-4DB8-B754-4E9B6E085894}" type="doc">
      <dgm:prSet loTypeId="urn:microsoft.com/office/officeart/2005/8/layout/radial4" loCatId="relationship" qsTypeId="urn:microsoft.com/office/officeart/2005/8/quickstyle/simple2" qsCatId="simple" csTypeId="urn:microsoft.com/office/officeart/2005/8/colors/accent1_2" csCatId="accent1" phldr="1"/>
      <dgm:spPr/>
      <dgm:t>
        <a:bodyPr/>
        <a:lstStyle/>
        <a:p>
          <a:endParaRPr lang="hu-HU"/>
        </a:p>
      </dgm:t>
    </dgm:pt>
    <dgm:pt modelId="{5FBB40BC-F987-4F7B-9830-8C5ABA979AF0}">
      <dgm:prSet phldrT="[Szöveg]" custT="1"/>
      <dgm:spPr>
        <a:solidFill>
          <a:srgbClr val="C00000"/>
        </a:solidFill>
      </dgm:spPr>
      <dgm:t>
        <a:bodyPr/>
        <a:lstStyle/>
        <a:p>
          <a:r>
            <a:rPr lang="hu-HU" sz="1800" b="1" dirty="0" smtClean="0">
              <a:latin typeface="Cambria" panose="02040503050406030204" pitchFamily="18" charset="0"/>
            </a:rPr>
            <a:t>Foglalás</a:t>
          </a:r>
          <a:endParaRPr lang="hu-HU" sz="1800" b="1" dirty="0">
            <a:latin typeface="Cambria" panose="02040503050406030204" pitchFamily="18" charset="0"/>
          </a:endParaRPr>
        </a:p>
      </dgm:t>
    </dgm:pt>
    <dgm:pt modelId="{2880DA9D-050B-4595-AEA4-12EA4CBC8C89}" type="parTrans" cxnId="{502D436B-581A-4ACB-A0B7-58177413CCBB}">
      <dgm:prSet/>
      <dgm:spPr/>
      <dgm:t>
        <a:bodyPr/>
        <a:lstStyle/>
        <a:p>
          <a:endParaRPr lang="hu-HU"/>
        </a:p>
      </dgm:t>
    </dgm:pt>
    <dgm:pt modelId="{0353E2C0-C4FE-408F-B83D-5921AC10CEA8}" type="sibTrans" cxnId="{502D436B-581A-4ACB-A0B7-58177413CCBB}">
      <dgm:prSet/>
      <dgm:spPr/>
      <dgm:t>
        <a:bodyPr/>
        <a:lstStyle/>
        <a:p>
          <a:endParaRPr lang="hu-HU"/>
        </a:p>
      </dgm:t>
    </dgm:pt>
    <dgm:pt modelId="{6FCD5F4D-DE34-4502-9027-BE6FAD5298BB}">
      <dgm:prSet phldrT="[Szöveg]" custT="1"/>
      <dgm:spPr>
        <a:solidFill>
          <a:srgbClr val="C00000"/>
        </a:solidFill>
      </dgm:spPr>
      <dgm:t>
        <a:bodyPr/>
        <a:lstStyle/>
        <a:p>
          <a:r>
            <a:rPr lang="hu-HU" sz="1200" b="1" dirty="0" smtClean="0">
              <a:latin typeface="Cambria" panose="02040503050406030204" pitchFamily="18" charset="0"/>
            </a:rPr>
            <a:t>Hotel Sopron:</a:t>
          </a:r>
        </a:p>
        <a:p>
          <a:r>
            <a:rPr lang="hu-HU" sz="1200" b="1" dirty="0" smtClean="0">
              <a:latin typeface="Cambria" panose="02040503050406030204" pitchFamily="18" charset="0"/>
            </a:rPr>
            <a:t>2 ágyas szoba</a:t>
          </a:r>
          <a:endParaRPr lang="hu-HU" sz="1200" b="1" dirty="0">
            <a:latin typeface="Cambria" panose="02040503050406030204" pitchFamily="18" charset="0"/>
          </a:endParaRPr>
        </a:p>
      </dgm:t>
    </dgm:pt>
    <dgm:pt modelId="{48EED9BC-C2FE-4D26-BC1F-47D7591A3B61}" type="parTrans" cxnId="{6FA023D4-5860-42BB-A945-6DFF62452F44}">
      <dgm:prSet/>
      <dgm:spPr>
        <a:solidFill>
          <a:srgbClr val="A50021"/>
        </a:solidFill>
      </dgm:spPr>
      <dgm:t>
        <a:bodyPr/>
        <a:lstStyle/>
        <a:p>
          <a:endParaRPr lang="hu-HU"/>
        </a:p>
      </dgm:t>
    </dgm:pt>
    <dgm:pt modelId="{30CAEA89-BF97-4881-90F1-60AD2C557784}" type="sibTrans" cxnId="{6FA023D4-5860-42BB-A945-6DFF62452F44}">
      <dgm:prSet/>
      <dgm:spPr/>
      <dgm:t>
        <a:bodyPr/>
        <a:lstStyle/>
        <a:p>
          <a:endParaRPr lang="hu-HU"/>
        </a:p>
      </dgm:t>
    </dgm:pt>
    <dgm:pt modelId="{FC88DE5C-3667-4884-AFE9-008BA691009E}">
      <dgm:prSet phldrT="[Szöveg]" custT="1"/>
      <dgm:spPr>
        <a:solidFill>
          <a:srgbClr val="C00000"/>
        </a:solidFill>
      </dgm:spPr>
      <dgm:t>
        <a:bodyPr/>
        <a:lstStyle/>
        <a:p>
          <a:r>
            <a:rPr lang="hu-HU" sz="1200" b="1" dirty="0" smtClean="0">
              <a:latin typeface="Cambria" panose="02040503050406030204" pitchFamily="18" charset="0"/>
            </a:rPr>
            <a:t>Hotel Lővér:</a:t>
          </a:r>
        </a:p>
        <a:p>
          <a:r>
            <a:rPr lang="hu-HU" sz="1200" b="1" dirty="0" smtClean="0">
              <a:latin typeface="Cambria" panose="02040503050406030204" pitchFamily="18" charset="0"/>
            </a:rPr>
            <a:t>2+1 ágyas szoba</a:t>
          </a:r>
          <a:endParaRPr lang="hu-HU" sz="1200" b="1" dirty="0">
            <a:latin typeface="Cambria" panose="02040503050406030204" pitchFamily="18" charset="0"/>
          </a:endParaRPr>
        </a:p>
      </dgm:t>
    </dgm:pt>
    <dgm:pt modelId="{0AFABDDA-A71F-4EE4-960C-DAEEC8A9190D}" type="parTrans" cxnId="{F2F08C0E-4AD7-482B-8192-1494DCAD37DB}">
      <dgm:prSet/>
      <dgm:spPr>
        <a:solidFill>
          <a:srgbClr val="A50021"/>
        </a:solidFill>
      </dgm:spPr>
      <dgm:t>
        <a:bodyPr/>
        <a:lstStyle/>
        <a:p>
          <a:endParaRPr lang="hu-HU"/>
        </a:p>
      </dgm:t>
    </dgm:pt>
    <dgm:pt modelId="{4A1A84A5-3EA2-49D3-84D5-43DE83881F05}" type="sibTrans" cxnId="{F2F08C0E-4AD7-482B-8192-1494DCAD37DB}">
      <dgm:prSet/>
      <dgm:spPr/>
      <dgm:t>
        <a:bodyPr/>
        <a:lstStyle/>
        <a:p>
          <a:endParaRPr lang="hu-HU"/>
        </a:p>
      </dgm:t>
    </dgm:pt>
    <dgm:pt modelId="{FC43A5FC-39BB-4C9E-9EE0-D97344D2EE6A}">
      <dgm:prSet phldrT="[Szöveg]" custT="1"/>
      <dgm:spPr>
        <a:solidFill>
          <a:srgbClr val="C00000"/>
        </a:solidFill>
      </dgm:spPr>
      <dgm:t>
        <a:bodyPr/>
        <a:lstStyle/>
        <a:p>
          <a:r>
            <a:rPr lang="hu-HU" sz="1200" b="1" dirty="0" smtClean="0">
              <a:latin typeface="Cambria" panose="02040503050406030204" pitchFamily="18" charset="0"/>
            </a:rPr>
            <a:t>Hotel Fagus:</a:t>
          </a:r>
        </a:p>
        <a:p>
          <a:r>
            <a:rPr lang="hu-HU" sz="1200" b="1" dirty="0" smtClean="0">
              <a:latin typeface="Cambria" panose="02040503050406030204" pitchFamily="18" charset="0"/>
            </a:rPr>
            <a:t>2*2 ágyas szoba</a:t>
          </a:r>
          <a:endParaRPr lang="hu-HU" sz="1200" b="1" dirty="0">
            <a:latin typeface="Cambria" panose="02040503050406030204" pitchFamily="18" charset="0"/>
          </a:endParaRPr>
        </a:p>
      </dgm:t>
    </dgm:pt>
    <dgm:pt modelId="{47CBDFA6-1989-488D-B8A0-5CCDF7560E58}" type="parTrans" cxnId="{2ABC42D2-097A-4641-B9FF-17FD9D4BBAD4}">
      <dgm:prSet/>
      <dgm:spPr>
        <a:solidFill>
          <a:srgbClr val="A50021"/>
        </a:solidFill>
      </dgm:spPr>
      <dgm:t>
        <a:bodyPr/>
        <a:lstStyle/>
        <a:p>
          <a:endParaRPr lang="hu-HU"/>
        </a:p>
      </dgm:t>
    </dgm:pt>
    <dgm:pt modelId="{0B71B15F-3E6F-42CB-B803-626A6329DF78}" type="sibTrans" cxnId="{2ABC42D2-097A-4641-B9FF-17FD9D4BBAD4}">
      <dgm:prSet/>
      <dgm:spPr/>
      <dgm:t>
        <a:bodyPr/>
        <a:lstStyle/>
        <a:p>
          <a:endParaRPr lang="hu-HU"/>
        </a:p>
      </dgm:t>
    </dgm:pt>
    <dgm:pt modelId="{D82A04F4-88B1-490B-BA36-0CB8A3EB788B}">
      <dgm:prSet phldrT="[Szöveg]" custT="1"/>
      <dgm:spPr>
        <a:solidFill>
          <a:srgbClr val="C00000"/>
        </a:solidFill>
      </dgm:spPr>
      <dgm:t>
        <a:bodyPr/>
        <a:lstStyle/>
        <a:p>
          <a:r>
            <a:rPr lang="hu-HU" sz="1200" b="1" dirty="0" smtClean="0">
              <a:latin typeface="Cambria" panose="02040503050406030204" pitchFamily="18" charset="0"/>
            </a:rPr>
            <a:t>Hotel Pannonia:</a:t>
          </a:r>
          <a:br>
            <a:rPr lang="hu-HU" sz="1200" b="1" dirty="0" smtClean="0">
              <a:latin typeface="Cambria" panose="02040503050406030204" pitchFamily="18" charset="0"/>
            </a:rPr>
          </a:br>
          <a:r>
            <a:rPr lang="hu-HU" sz="1200" b="1" dirty="0" smtClean="0">
              <a:latin typeface="Cambria" panose="02040503050406030204" pitchFamily="18" charset="0"/>
            </a:rPr>
            <a:t>2 ágyas szoba</a:t>
          </a:r>
          <a:endParaRPr lang="hu-HU" sz="1200" b="1" dirty="0">
            <a:latin typeface="Cambria" panose="02040503050406030204" pitchFamily="18" charset="0"/>
          </a:endParaRPr>
        </a:p>
      </dgm:t>
    </dgm:pt>
    <dgm:pt modelId="{92C21C73-8579-4A81-B07B-82A228017854}" type="sibTrans" cxnId="{5F0FC9E8-A6F7-4925-87FA-D0BEC01264F7}">
      <dgm:prSet/>
      <dgm:spPr/>
      <dgm:t>
        <a:bodyPr/>
        <a:lstStyle/>
        <a:p>
          <a:endParaRPr lang="hu-HU"/>
        </a:p>
      </dgm:t>
    </dgm:pt>
    <dgm:pt modelId="{38E02B08-CF55-42EC-9B41-F47D65B67A06}" type="parTrans" cxnId="{5F0FC9E8-A6F7-4925-87FA-D0BEC01264F7}">
      <dgm:prSet/>
      <dgm:spPr>
        <a:solidFill>
          <a:srgbClr val="A50021"/>
        </a:solidFill>
      </dgm:spPr>
      <dgm:t>
        <a:bodyPr/>
        <a:lstStyle/>
        <a:p>
          <a:endParaRPr lang="hu-HU"/>
        </a:p>
      </dgm:t>
    </dgm:pt>
    <dgm:pt modelId="{E4A556EF-1B2E-4B53-8D64-1929296113F8}" type="pres">
      <dgm:prSet presAssocID="{151E8C2F-E8A8-4DB8-B754-4E9B6E085894}" presName="cycle" presStyleCnt="0">
        <dgm:presLayoutVars>
          <dgm:chMax val="1"/>
          <dgm:dir/>
          <dgm:animLvl val="ctr"/>
          <dgm:resizeHandles val="exact"/>
        </dgm:presLayoutVars>
      </dgm:prSet>
      <dgm:spPr/>
      <dgm:t>
        <a:bodyPr/>
        <a:lstStyle/>
        <a:p>
          <a:endParaRPr lang="hu-HU"/>
        </a:p>
      </dgm:t>
    </dgm:pt>
    <dgm:pt modelId="{374ABC81-813E-40C2-B9DE-F9574953440B}" type="pres">
      <dgm:prSet presAssocID="{5FBB40BC-F987-4F7B-9830-8C5ABA979AF0}" presName="centerShape" presStyleLbl="node0" presStyleIdx="0" presStyleCnt="1" custScaleX="104644" custScaleY="104644" custLinFactNeighborX="-7523" custLinFactNeighborY="-41811"/>
      <dgm:spPr/>
      <dgm:t>
        <a:bodyPr/>
        <a:lstStyle/>
        <a:p>
          <a:endParaRPr lang="hu-HU"/>
        </a:p>
      </dgm:t>
    </dgm:pt>
    <dgm:pt modelId="{288D3448-AC0B-4346-8995-C0CE1237BA38}" type="pres">
      <dgm:prSet presAssocID="{48EED9BC-C2FE-4D26-BC1F-47D7591A3B61}" presName="parTrans" presStyleLbl="bgSibTrans2D1" presStyleIdx="0" presStyleCnt="4"/>
      <dgm:spPr/>
      <dgm:t>
        <a:bodyPr/>
        <a:lstStyle/>
        <a:p>
          <a:endParaRPr lang="hu-HU"/>
        </a:p>
      </dgm:t>
    </dgm:pt>
    <dgm:pt modelId="{23B381F0-3A9C-4EBE-824B-0EAEA4E5CCB1}" type="pres">
      <dgm:prSet presAssocID="{6FCD5F4D-DE34-4502-9027-BE6FAD5298BB}" presName="node" presStyleLbl="node1" presStyleIdx="0" presStyleCnt="4" custScaleX="104644" custScaleY="104644" custRadScaleRad="103208" custRadScaleInc="-29940">
        <dgm:presLayoutVars>
          <dgm:bulletEnabled val="1"/>
        </dgm:presLayoutVars>
      </dgm:prSet>
      <dgm:spPr/>
      <dgm:t>
        <a:bodyPr/>
        <a:lstStyle/>
        <a:p>
          <a:endParaRPr lang="hu-HU"/>
        </a:p>
      </dgm:t>
    </dgm:pt>
    <dgm:pt modelId="{285DA794-6286-4ED1-A6C3-1E2C5FBBB3D6}" type="pres">
      <dgm:prSet presAssocID="{0AFABDDA-A71F-4EE4-960C-DAEEC8A9190D}" presName="parTrans" presStyleLbl="bgSibTrans2D1" presStyleIdx="1" presStyleCnt="4"/>
      <dgm:spPr/>
      <dgm:t>
        <a:bodyPr/>
        <a:lstStyle/>
        <a:p>
          <a:endParaRPr lang="hu-HU"/>
        </a:p>
      </dgm:t>
    </dgm:pt>
    <dgm:pt modelId="{A8F7A343-6A06-437C-893D-3B19F3BCBD82}" type="pres">
      <dgm:prSet presAssocID="{FC88DE5C-3667-4884-AFE9-008BA691009E}" presName="node" presStyleLbl="node1" presStyleIdx="1" presStyleCnt="4" custScaleX="104644" custScaleY="104644" custRadScaleRad="168718" custRadScaleInc="-85661">
        <dgm:presLayoutVars>
          <dgm:bulletEnabled val="1"/>
        </dgm:presLayoutVars>
      </dgm:prSet>
      <dgm:spPr/>
      <dgm:t>
        <a:bodyPr/>
        <a:lstStyle/>
        <a:p>
          <a:endParaRPr lang="hu-HU"/>
        </a:p>
      </dgm:t>
    </dgm:pt>
    <dgm:pt modelId="{0D685EBD-A143-49F6-84D7-704D888DC775}" type="pres">
      <dgm:prSet presAssocID="{47CBDFA6-1989-488D-B8A0-5CCDF7560E58}" presName="parTrans" presStyleLbl="bgSibTrans2D1" presStyleIdx="2" presStyleCnt="4"/>
      <dgm:spPr/>
      <dgm:t>
        <a:bodyPr/>
        <a:lstStyle/>
        <a:p>
          <a:endParaRPr lang="hu-HU"/>
        </a:p>
      </dgm:t>
    </dgm:pt>
    <dgm:pt modelId="{AFA1A005-DAEA-4EAA-940F-6AF45C68EA4F}" type="pres">
      <dgm:prSet presAssocID="{FC43A5FC-39BB-4C9E-9EE0-D97344D2EE6A}" presName="node" presStyleLbl="node1" presStyleIdx="2" presStyleCnt="4" custScaleX="104644" custScaleY="104644" custRadScaleRad="136867" custRadScaleInc="70429">
        <dgm:presLayoutVars>
          <dgm:bulletEnabled val="1"/>
        </dgm:presLayoutVars>
      </dgm:prSet>
      <dgm:spPr/>
      <dgm:t>
        <a:bodyPr/>
        <a:lstStyle/>
        <a:p>
          <a:endParaRPr lang="hu-HU"/>
        </a:p>
      </dgm:t>
    </dgm:pt>
    <dgm:pt modelId="{70A93C5B-D34E-4372-B699-747000757AD2}" type="pres">
      <dgm:prSet presAssocID="{38E02B08-CF55-42EC-9B41-F47D65B67A06}" presName="parTrans" presStyleLbl="bgSibTrans2D1" presStyleIdx="3" presStyleCnt="4"/>
      <dgm:spPr/>
      <dgm:t>
        <a:bodyPr/>
        <a:lstStyle/>
        <a:p>
          <a:endParaRPr lang="hu-HU"/>
        </a:p>
      </dgm:t>
    </dgm:pt>
    <dgm:pt modelId="{5684BA46-237B-4BB4-9FB6-67F94D8206E5}" type="pres">
      <dgm:prSet presAssocID="{D82A04F4-88B1-490B-BA36-0CB8A3EB788B}" presName="node" presStyleLbl="node1" presStyleIdx="3" presStyleCnt="4" custScaleX="104644" custScaleY="104644" custRadScaleRad="77612" custRadScaleInc="29163">
        <dgm:presLayoutVars>
          <dgm:bulletEnabled val="1"/>
        </dgm:presLayoutVars>
      </dgm:prSet>
      <dgm:spPr/>
      <dgm:t>
        <a:bodyPr/>
        <a:lstStyle/>
        <a:p>
          <a:endParaRPr lang="hu-HU"/>
        </a:p>
      </dgm:t>
    </dgm:pt>
  </dgm:ptLst>
  <dgm:cxnLst>
    <dgm:cxn modelId="{F2F08C0E-4AD7-482B-8192-1494DCAD37DB}" srcId="{5FBB40BC-F987-4F7B-9830-8C5ABA979AF0}" destId="{FC88DE5C-3667-4884-AFE9-008BA691009E}" srcOrd="1" destOrd="0" parTransId="{0AFABDDA-A71F-4EE4-960C-DAEEC8A9190D}" sibTransId="{4A1A84A5-3EA2-49D3-84D5-43DE83881F05}"/>
    <dgm:cxn modelId="{D8E46527-CFF2-4DE8-B64C-263496540834}" type="presOf" srcId="{6FCD5F4D-DE34-4502-9027-BE6FAD5298BB}" destId="{23B381F0-3A9C-4EBE-824B-0EAEA4E5CCB1}" srcOrd="0" destOrd="0" presId="urn:microsoft.com/office/officeart/2005/8/layout/radial4"/>
    <dgm:cxn modelId="{83AD5290-839A-403C-A4F3-C3D6B817F4A6}" type="presOf" srcId="{FC88DE5C-3667-4884-AFE9-008BA691009E}" destId="{A8F7A343-6A06-437C-893D-3B19F3BCBD82}" srcOrd="0" destOrd="0" presId="urn:microsoft.com/office/officeart/2005/8/layout/radial4"/>
    <dgm:cxn modelId="{40D051C8-7761-4A5B-B423-2B43C7FE4303}" type="presOf" srcId="{FC43A5FC-39BB-4C9E-9EE0-D97344D2EE6A}" destId="{AFA1A005-DAEA-4EAA-940F-6AF45C68EA4F}" srcOrd="0" destOrd="0" presId="urn:microsoft.com/office/officeart/2005/8/layout/radial4"/>
    <dgm:cxn modelId="{CF5257BA-EBD2-426B-85C6-4CB8BC445C54}" type="presOf" srcId="{151E8C2F-E8A8-4DB8-B754-4E9B6E085894}" destId="{E4A556EF-1B2E-4B53-8D64-1929296113F8}" srcOrd="0" destOrd="0" presId="urn:microsoft.com/office/officeart/2005/8/layout/radial4"/>
    <dgm:cxn modelId="{3275C04C-3914-42F5-99AF-0A947D9D69AA}" type="presOf" srcId="{47CBDFA6-1989-488D-B8A0-5CCDF7560E58}" destId="{0D685EBD-A143-49F6-84D7-704D888DC775}" srcOrd="0" destOrd="0" presId="urn:microsoft.com/office/officeart/2005/8/layout/radial4"/>
    <dgm:cxn modelId="{531009FC-F0DC-4416-B5FE-DFB302E4314A}" type="presOf" srcId="{48EED9BC-C2FE-4D26-BC1F-47D7591A3B61}" destId="{288D3448-AC0B-4346-8995-C0CE1237BA38}" srcOrd="0" destOrd="0" presId="urn:microsoft.com/office/officeart/2005/8/layout/radial4"/>
    <dgm:cxn modelId="{2ABC42D2-097A-4641-B9FF-17FD9D4BBAD4}" srcId="{5FBB40BC-F987-4F7B-9830-8C5ABA979AF0}" destId="{FC43A5FC-39BB-4C9E-9EE0-D97344D2EE6A}" srcOrd="2" destOrd="0" parTransId="{47CBDFA6-1989-488D-B8A0-5CCDF7560E58}" sibTransId="{0B71B15F-3E6F-42CB-B803-626A6329DF78}"/>
    <dgm:cxn modelId="{4848A958-33B1-4329-868E-3CBBABD46D0A}" type="presOf" srcId="{5FBB40BC-F987-4F7B-9830-8C5ABA979AF0}" destId="{374ABC81-813E-40C2-B9DE-F9574953440B}" srcOrd="0" destOrd="0" presId="urn:microsoft.com/office/officeart/2005/8/layout/radial4"/>
    <dgm:cxn modelId="{6FA023D4-5860-42BB-A945-6DFF62452F44}" srcId="{5FBB40BC-F987-4F7B-9830-8C5ABA979AF0}" destId="{6FCD5F4D-DE34-4502-9027-BE6FAD5298BB}" srcOrd="0" destOrd="0" parTransId="{48EED9BC-C2FE-4D26-BC1F-47D7591A3B61}" sibTransId="{30CAEA89-BF97-4881-90F1-60AD2C557784}"/>
    <dgm:cxn modelId="{AB790237-E59E-42AC-8637-B8061222231A}" type="presOf" srcId="{D82A04F4-88B1-490B-BA36-0CB8A3EB788B}" destId="{5684BA46-237B-4BB4-9FB6-67F94D8206E5}" srcOrd="0" destOrd="0" presId="urn:microsoft.com/office/officeart/2005/8/layout/radial4"/>
    <dgm:cxn modelId="{502D436B-581A-4ACB-A0B7-58177413CCBB}" srcId="{151E8C2F-E8A8-4DB8-B754-4E9B6E085894}" destId="{5FBB40BC-F987-4F7B-9830-8C5ABA979AF0}" srcOrd="0" destOrd="0" parTransId="{2880DA9D-050B-4595-AEA4-12EA4CBC8C89}" sibTransId="{0353E2C0-C4FE-408F-B83D-5921AC10CEA8}"/>
    <dgm:cxn modelId="{5F0FC9E8-A6F7-4925-87FA-D0BEC01264F7}" srcId="{5FBB40BC-F987-4F7B-9830-8C5ABA979AF0}" destId="{D82A04F4-88B1-490B-BA36-0CB8A3EB788B}" srcOrd="3" destOrd="0" parTransId="{38E02B08-CF55-42EC-9B41-F47D65B67A06}" sibTransId="{92C21C73-8579-4A81-B07B-82A228017854}"/>
    <dgm:cxn modelId="{143EBC40-B63E-4E7A-9D38-7485568932C6}" type="presOf" srcId="{38E02B08-CF55-42EC-9B41-F47D65B67A06}" destId="{70A93C5B-D34E-4372-B699-747000757AD2}" srcOrd="0" destOrd="0" presId="urn:microsoft.com/office/officeart/2005/8/layout/radial4"/>
    <dgm:cxn modelId="{3D88184D-6E27-4C22-8267-2BF27D5AE306}" type="presOf" srcId="{0AFABDDA-A71F-4EE4-960C-DAEEC8A9190D}" destId="{285DA794-6286-4ED1-A6C3-1E2C5FBBB3D6}" srcOrd="0" destOrd="0" presId="urn:microsoft.com/office/officeart/2005/8/layout/radial4"/>
    <dgm:cxn modelId="{8FDD87D0-B031-4321-ACA8-B74FA3C50913}" type="presParOf" srcId="{E4A556EF-1B2E-4B53-8D64-1929296113F8}" destId="{374ABC81-813E-40C2-B9DE-F9574953440B}" srcOrd="0" destOrd="0" presId="urn:microsoft.com/office/officeart/2005/8/layout/radial4"/>
    <dgm:cxn modelId="{01CEBE10-202A-4EBD-AB91-CB5B4A93482F}" type="presParOf" srcId="{E4A556EF-1B2E-4B53-8D64-1929296113F8}" destId="{288D3448-AC0B-4346-8995-C0CE1237BA38}" srcOrd="1" destOrd="0" presId="urn:microsoft.com/office/officeart/2005/8/layout/radial4"/>
    <dgm:cxn modelId="{B5809BE2-7BE5-4982-B88D-B7D8513D1DAB}" type="presParOf" srcId="{E4A556EF-1B2E-4B53-8D64-1929296113F8}" destId="{23B381F0-3A9C-4EBE-824B-0EAEA4E5CCB1}" srcOrd="2" destOrd="0" presId="urn:microsoft.com/office/officeart/2005/8/layout/radial4"/>
    <dgm:cxn modelId="{62F2DF46-5A8A-495E-A96F-CC791D7FD1D3}" type="presParOf" srcId="{E4A556EF-1B2E-4B53-8D64-1929296113F8}" destId="{285DA794-6286-4ED1-A6C3-1E2C5FBBB3D6}" srcOrd="3" destOrd="0" presId="urn:microsoft.com/office/officeart/2005/8/layout/radial4"/>
    <dgm:cxn modelId="{1B25B056-AE66-4327-83E1-82995410A078}" type="presParOf" srcId="{E4A556EF-1B2E-4B53-8D64-1929296113F8}" destId="{A8F7A343-6A06-437C-893D-3B19F3BCBD82}" srcOrd="4" destOrd="0" presId="urn:microsoft.com/office/officeart/2005/8/layout/radial4"/>
    <dgm:cxn modelId="{82156FC3-B588-493B-98EA-C8810AE46FF1}" type="presParOf" srcId="{E4A556EF-1B2E-4B53-8D64-1929296113F8}" destId="{0D685EBD-A143-49F6-84D7-704D888DC775}" srcOrd="5" destOrd="0" presId="urn:microsoft.com/office/officeart/2005/8/layout/radial4"/>
    <dgm:cxn modelId="{8801BDF6-25C8-4A0E-BCE6-C5EE2B1535CA}" type="presParOf" srcId="{E4A556EF-1B2E-4B53-8D64-1929296113F8}" destId="{AFA1A005-DAEA-4EAA-940F-6AF45C68EA4F}" srcOrd="6" destOrd="0" presId="urn:microsoft.com/office/officeart/2005/8/layout/radial4"/>
    <dgm:cxn modelId="{462E3370-4EF4-4A51-AE38-C5CA1A56FE7A}" type="presParOf" srcId="{E4A556EF-1B2E-4B53-8D64-1929296113F8}" destId="{70A93C5B-D34E-4372-B699-747000757AD2}" srcOrd="7" destOrd="0" presId="urn:microsoft.com/office/officeart/2005/8/layout/radial4"/>
    <dgm:cxn modelId="{823C2DCB-D873-414F-AB77-625949ED426F}" type="presParOf" srcId="{E4A556EF-1B2E-4B53-8D64-1929296113F8}" destId="{5684BA46-237B-4BB4-9FB6-67F94D8206E5}" srcOrd="8" destOrd="0" presId="urn:microsoft.com/office/officeart/2005/8/layout/radial4"/>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8747AA42-D3A8-4B27-88ED-63015B24191E}" type="doc">
      <dgm:prSet loTypeId="urn:microsoft.com/office/officeart/2005/8/layout/gear1" loCatId="relationship" qsTypeId="urn:microsoft.com/office/officeart/2005/8/quickstyle/simple2" qsCatId="simple" csTypeId="urn:microsoft.com/office/officeart/2005/8/colors/accent1_2" csCatId="accent1" phldr="1"/>
      <dgm:spPr/>
    </dgm:pt>
    <dgm:pt modelId="{B9E2BE8E-F8D4-415F-82DA-70AD365BAA1E}">
      <dgm:prSet phldrT="[Szöveg]" custT="1"/>
      <dgm:spPr>
        <a:solidFill>
          <a:srgbClr val="C00000"/>
        </a:solidFill>
      </dgm:spPr>
      <dgm:t>
        <a:bodyPr/>
        <a:lstStyle/>
        <a:p>
          <a:r>
            <a:rPr lang="hu-HU" sz="4800" b="1" dirty="0" smtClean="0">
              <a:latin typeface="Cambria" panose="02040503050406030204" pitchFamily="18" charset="0"/>
            </a:rPr>
            <a:t>Ár</a:t>
          </a:r>
          <a:endParaRPr lang="hu-HU" sz="600" b="1" dirty="0">
            <a:latin typeface="Cambria" panose="02040503050406030204" pitchFamily="18" charset="0"/>
          </a:endParaRPr>
        </a:p>
      </dgm:t>
    </dgm:pt>
    <dgm:pt modelId="{3E573CB0-790E-4058-8C26-7A129F5D474E}" type="parTrans" cxnId="{A68D0880-8C7E-45A8-9061-53A2D3F9FF13}">
      <dgm:prSet/>
      <dgm:spPr/>
      <dgm:t>
        <a:bodyPr/>
        <a:lstStyle/>
        <a:p>
          <a:endParaRPr lang="hu-HU"/>
        </a:p>
      </dgm:t>
    </dgm:pt>
    <dgm:pt modelId="{2C6EE942-BCEE-4F63-BDEB-3BD0A03D2A0B}" type="sibTrans" cxnId="{A68D0880-8C7E-45A8-9061-53A2D3F9FF13}">
      <dgm:prSet/>
      <dgm:spPr>
        <a:solidFill>
          <a:srgbClr val="A50021"/>
        </a:solidFill>
      </dgm:spPr>
      <dgm:t>
        <a:bodyPr/>
        <a:lstStyle/>
        <a:p>
          <a:endParaRPr lang="hu-HU"/>
        </a:p>
      </dgm:t>
    </dgm:pt>
    <dgm:pt modelId="{DC330507-FC45-4587-8959-1156F9D5ED88}">
      <dgm:prSet phldrT="[Szöveg]" custT="1"/>
      <dgm:spPr>
        <a:solidFill>
          <a:srgbClr val="C00000"/>
        </a:solidFill>
      </dgm:spPr>
      <dgm:t>
        <a:bodyPr/>
        <a:lstStyle/>
        <a:p>
          <a:r>
            <a:rPr lang="hu-HU" sz="1600" b="1" dirty="0" smtClean="0">
              <a:latin typeface="Cambria" panose="02040503050406030204" pitchFamily="18" charset="0"/>
            </a:rPr>
            <a:t>Távolság</a:t>
          </a:r>
          <a:endParaRPr lang="hu-HU" sz="600" b="1" dirty="0">
            <a:latin typeface="Cambria" panose="02040503050406030204" pitchFamily="18" charset="0"/>
          </a:endParaRPr>
        </a:p>
      </dgm:t>
    </dgm:pt>
    <dgm:pt modelId="{F7E62682-3BAA-4E21-A438-F43587AEFB9B}" type="parTrans" cxnId="{F5EC5BD4-F07B-4B20-AE12-CB179AE9B1DC}">
      <dgm:prSet/>
      <dgm:spPr/>
      <dgm:t>
        <a:bodyPr/>
        <a:lstStyle/>
        <a:p>
          <a:endParaRPr lang="hu-HU"/>
        </a:p>
      </dgm:t>
    </dgm:pt>
    <dgm:pt modelId="{A7308CEC-5C20-4E90-9C5C-E258A45E3764}" type="sibTrans" cxnId="{F5EC5BD4-F07B-4B20-AE12-CB179AE9B1DC}">
      <dgm:prSet/>
      <dgm:spPr>
        <a:solidFill>
          <a:srgbClr val="A50021"/>
        </a:solidFill>
      </dgm:spPr>
      <dgm:t>
        <a:bodyPr/>
        <a:lstStyle/>
        <a:p>
          <a:endParaRPr lang="hu-HU"/>
        </a:p>
      </dgm:t>
    </dgm:pt>
    <dgm:pt modelId="{4A06B8B7-823D-495E-A18B-59B41335A141}">
      <dgm:prSet phldrT="[Szöveg]" custT="1"/>
      <dgm:spPr>
        <a:solidFill>
          <a:srgbClr val="C00000"/>
        </a:solidFill>
      </dgm:spPr>
      <dgm:t>
        <a:bodyPr/>
        <a:lstStyle/>
        <a:p>
          <a:r>
            <a:rPr lang="hu-HU" sz="1100" b="1" dirty="0" smtClean="0">
              <a:latin typeface="Cambria" panose="02040503050406030204" pitchFamily="18" charset="0"/>
            </a:rPr>
            <a:t>Értékelés</a:t>
          </a:r>
          <a:endParaRPr lang="hu-HU" sz="700" b="1" dirty="0">
            <a:latin typeface="Cambria" panose="02040503050406030204" pitchFamily="18" charset="0"/>
          </a:endParaRPr>
        </a:p>
      </dgm:t>
    </dgm:pt>
    <dgm:pt modelId="{D6107608-BF83-424F-BA11-64ADE6EF9C52}" type="parTrans" cxnId="{B3B49861-78D4-4CBE-91D6-8C8A8DE87DD8}">
      <dgm:prSet/>
      <dgm:spPr/>
      <dgm:t>
        <a:bodyPr/>
        <a:lstStyle/>
        <a:p>
          <a:endParaRPr lang="hu-HU"/>
        </a:p>
      </dgm:t>
    </dgm:pt>
    <dgm:pt modelId="{E6CD8D32-E17E-4D6D-A5F6-B7451415E04B}" type="sibTrans" cxnId="{B3B49861-78D4-4CBE-91D6-8C8A8DE87DD8}">
      <dgm:prSet/>
      <dgm:spPr>
        <a:solidFill>
          <a:srgbClr val="A50021"/>
        </a:solidFill>
      </dgm:spPr>
      <dgm:t>
        <a:bodyPr/>
        <a:lstStyle/>
        <a:p>
          <a:endParaRPr lang="hu-HU"/>
        </a:p>
      </dgm:t>
    </dgm:pt>
    <dgm:pt modelId="{8CC1E8E2-0136-44F4-BB1E-15E4B6D5CE2B}" type="pres">
      <dgm:prSet presAssocID="{8747AA42-D3A8-4B27-88ED-63015B24191E}" presName="composite" presStyleCnt="0">
        <dgm:presLayoutVars>
          <dgm:chMax val="3"/>
          <dgm:animLvl val="lvl"/>
          <dgm:resizeHandles val="exact"/>
        </dgm:presLayoutVars>
      </dgm:prSet>
      <dgm:spPr/>
    </dgm:pt>
    <dgm:pt modelId="{630B62CB-9CB4-4765-9B65-2CD3A6C881AE}" type="pres">
      <dgm:prSet presAssocID="{B9E2BE8E-F8D4-415F-82DA-70AD365BAA1E}" presName="gear1" presStyleLbl="node1" presStyleIdx="0" presStyleCnt="3">
        <dgm:presLayoutVars>
          <dgm:chMax val="1"/>
          <dgm:bulletEnabled val="1"/>
        </dgm:presLayoutVars>
      </dgm:prSet>
      <dgm:spPr/>
      <dgm:t>
        <a:bodyPr/>
        <a:lstStyle/>
        <a:p>
          <a:endParaRPr lang="hu-HU"/>
        </a:p>
      </dgm:t>
    </dgm:pt>
    <dgm:pt modelId="{C01D8DDA-8B6C-4758-B7BB-E712ACCA7CBD}" type="pres">
      <dgm:prSet presAssocID="{B9E2BE8E-F8D4-415F-82DA-70AD365BAA1E}" presName="gear1srcNode" presStyleLbl="node1" presStyleIdx="0" presStyleCnt="3"/>
      <dgm:spPr/>
      <dgm:t>
        <a:bodyPr/>
        <a:lstStyle/>
        <a:p>
          <a:endParaRPr lang="hu-HU"/>
        </a:p>
      </dgm:t>
    </dgm:pt>
    <dgm:pt modelId="{737DF3DB-6723-4354-AD5A-48F993EF5078}" type="pres">
      <dgm:prSet presAssocID="{B9E2BE8E-F8D4-415F-82DA-70AD365BAA1E}" presName="gear1dstNode" presStyleLbl="node1" presStyleIdx="0" presStyleCnt="3"/>
      <dgm:spPr/>
      <dgm:t>
        <a:bodyPr/>
        <a:lstStyle/>
        <a:p>
          <a:endParaRPr lang="hu-HU"/>
        </a:p>
      </dgm:t>
    </dgm:pt>
    <dgm:pt modelId="{3405AA1B-2FCB-43A3-9761-2E83F37AFF89}" type="pres">
      <dgm:prSet presAssocID="{DC330507-FC45-4587-8959-1156F9D5ED88}" presName="gear2" presStyleLbl="node1" presStyleIdx="1" presStyleCnt="3" custScaleX="114474" custScaleY="113437" custLinFactNeighborX="28479" custLinFactNeighborY="-32166">
        <dgm:presLayoutVars>
          <dgm:chMax val="1"/>
          <dgm:bulletEnabled val="1"/>
        </dgm:presLayoutVars>
      </dgm:prSet>
      <dgm:spPr/>
      <dgm:t>
        <a:bodyPr/>
        <a:lstStyle/>
        <a:p>
          <a:endParaRPr lang="hu-HU"/>
        </a:p>
      </dgm:t>
    </dgm:pt>
    <dgm:pt modelId="{47F36B39-9A2F-4C0C-B586-E3ED67480CC1}" type="pres">
      <dgm:prSet presAssocID="{DC330507-FC45-4587-8959-1156F9D5ED88}" presName="gear2srcNode" presStyleLbl="node1" presStyleIdx="1" presStyleCnt="3"/>
      <dgm:spPr/>
      <dgm:t>
        <a:bodyPr/>
        <a:lstStyle/>
        <a:p>
          <a:endParaRPr lang="hu-HU"/>
        </a:p>
      </dgm:t>
    </dgm:pt>
    <dgm:pt modelId="{EAFABADE-2052-474E-A3C5-C428343FD995}" type="pres">
      <dgm:prSet presAssocID="{DC330507-FC45-4587-8959-1156F9D5ED88}" presName="gear2dstNode" presStyleLbl="node1" presStyleIdx="1" presStyleCnt="3"/>
      <dgm:spPr/>
      <dgm:t>
        <a:bodyPr/>
        <a:lstStyle/>
        <a:p>
          <a:endParaRPr lang="hu-HU"/>
        </a:p>
      </dgm:t>
    </dgm:pt>
    <dgm:pt modelId="{A11C9D77-4E7A-4754-A6B2-F1722C23C761}" type="pres">
      <dgm:prSet presAssocID="{4A06B8B7-823D-495E-A18B-59B41335A141}" presName="gear3" presStyleLbl="node1" presStyleIdx="2" presStyleCnt="3" custAng="11921" custLinFactNeighborX="-61325" custLinFactNeighborY="98425"/>
      <dgm:spPr/>
      <dgm:t>
        <a:bodyPr/>
        <a:lstStyle/>
        <a:p>
          <a:endParaRPr lang="hu-HU"/>
        </a:p>
      </dgm:t>
    </dgm:pt>
    <dgm:pt modelId="{C135EFEF-1599-446E-9509-D4CB4226A30F}" type="pres">
      <dgm:prSet presAssocID="{4A06B8B7-823D-495E-A18B-59B41335A141}" presName="gear3tx" presStyleLbl="node1" presStyleIdx="2" presStyleCnt="3">
        <dgm:presLayoutVars>
          <dgm:chMax val="1"/>
          <dgm:bulletEnabled val="1"/>
        </dgm:presLayoutVars>
      </dgm:prSet>
      <dgm:spPr/>
      <dgm:t>
        <a:bodyPr/>
        <a:lstStyle/>
        <a:p>
          <a:endParaRPr lang="hu-HU"/>
        </a:p>
      </dgm:t>
    </dgm:pt>
    <dgm:pt modelId="{53C980C8-60B5-4B9E-802C-4AA1AFCE8E71}" type="pres">
      <dgm:prSet presAssocID="{4A06B8B7-823D-495E-A18B-59B41335A141}" presName="gear3srcNode" presStyleLbl="node1" presStyleIdx="2" presStyleCnt="3"/>
      <dgm:spPr/>
      <dgm:t>
        <a:bodyPr/>
        <a:lstStyle/>
        <a:p>
          <a:endParaRPr lang="hu-HU"/>
        </a:p>
      </dgm:t>
    </dgm:pt>
    <dgm:pt modelId="{FBDF37F4-293F-404A-ADA1-DCE6C487BD29}" type="pres">
      <dgm:prSet presAssocID="{4A06B8B7-823D-495E-A18B-59B41335A141}" presName="gear3dstNode" presStyleLbl="node1" presStyleIdx="2" presStyleCnt="3"/>
      <dgm:spPr/>
      <dgm:t>
        <a:bodyPr/>
        <a:lstStyle/>
        <a:p>
          <a:endParaRPr lang="hu-HU"/>
        </a:p>
      </dgm:t>
    </dgm:pt>
    <dgm:pt modelId="{3A69AC1A-6642-45BD-930D-F5E60AE6A299}" type="pres">
      <dgm:prSet presAssocID="{2C6EE942-BCEE-4F63-BDEB-3BD0A03D2A0B}" presName="connector1" presStyleLbl="sibTrans2D1" presStyleIdx="0" presStyleCnt="3"/>
      <dgm:spPr/>
      <dgm:t>
        <a:bodyPr/>
        <a:lstStyle/>
        <a:p>
          <a:endParaRPr lang="hu-HU"/>
        </a:p>
      </dgm:t>
    </dgm:pt>
    <dgm:pt modelId="{DACE015C-8BA4-4327-B201-3529086DF8BB}" type="pres">
      <dgm:prSet presAssocID="{A7308CEC-5C20-4E90-9C5C-E258A45E3764}" presName="connector2" presStyleLbl="sibTrans2D1" presStyleIdx="1" presStyleCnt="3" custAng="18930412" custLinFactNeighborX="-21012" custLinFactNeighborY="46950"/>
      <dgm:spPr/>
      <dgm:t>
        <a:bodyPr/>
        <a:lstStyle/>
        <a:p>
          <a:endParaRPr lang="hu-HU"/>
        </a:p>
      </dgm:t>
    </dgm:pt>
    <dgm:pt modelId="{BFC65172-34CE-4381-91F3-196785354561}" type="pres">
      <dgm:prSet presAssocID="{E6CD8D32-E17E-4D6D-A5F6-B7451415E04B}" presName="connector3" presStyleLbl="sibTrans2D1" presStyleIdx="2" presStyleCnt="3" custAng="6570494" custLinFactNeighborX="-10743" custLinFactNeighborY="22877"/>
      <dgm:spPr/>
      <dgm:t>
        <a:bodyPr/>
        <a:lstStyle/>
        <a:p>
          <a:endParaRPr lang="hu-HU"/>
        </a:p>
      </dgm:t>
    </dgm:pt>
  </dgm:ptLst>
  <dgm:cxnLst>
    <dgm:cxn modelId="{97BB7A67-882C-427E-BCFD-2DB16A5DED83}" type="presOf" srcId="{A7308CEC-5C20-4E90-9C5C-E258A45E3764}" destId="{DACE015C-8BA4-4327-B201-3529086DF8BB}" srcOrd="0" destOrd="0" presId="urn:microsoft.com/office/officeart/2005/8/layout/gear1"/>
    <dgm:cxn modelId="{45BB3D39-479E-4DA3-88E7-AE27EEB161EB}" type="presOf" srcId="{B9E2BE8E-F8D4-415F-82DA-70AD365BAA1E}" destId="{C01D8DDA-8B6C-4758-B7BB-E712ACCA7CBD}" srcOrd="1" destOrd="0" presId="urn:microsoft.com/office/officeart/2005/8/layout/gear1"/>
    <dgm:cxn modelId="{F5EC5BD4-F07B-4B20-AE12-CB179AE9B1DC}" srcId="{8747AA42-D3A8-4B27-88ED-63015B24191E}" destId="{DC330507-FC45-4587-8959-1156F9D5ED88}" srcOrd="1" destOrd="0" parTransId="{F7E62682-3BAA-4E21-A438-F43587AEFB9B}" sibTransId="{A7308CEC-5C20-4E90-9C5C-E258A45E3764}"/>
    <dgm:cxn modelId="{4C70E36E-ABD9-43F2-8ABF-57BA001382D8}" type="presOf" srcId="{DC330507-FC45-4587-8959-1156F9D5ED88}" destId="{47F36B39-9A2F-4C0C-B586-E3ED67480CC1}" srcOrd="1" destOrd="0" presId="urn:microsoft.com/office/officeart/2005/8/layout/gear1"/>
    <dgm:cxn modelId="{D11EAC12-4FE3-49C2-816D-D802BDE4B031}" type="presOf" srcId="{DC330507-FC45-4587-8959-1156F9D5ED88}" destId="{EAFABADE-2052-474E-A3C5-C428343FD995}" srcOrd="2" destOrd="0" presId="urn:microsoft.com/office/officeart/2005/8/layout/gear1"/>
    <dgm:cxn modelId="{378626AB-7003-490D-85F0-53C2F927F425}" type="presOf" srcId="{B9E2BE8E-F8D4-415F-82DA-70AD365BAA1E}" destId="{737DF3DB-6723-4354-AD5A-48F993EF5078}" srcOrd="2" destOrd="0" presId="urn:microsoft.com/office/officeart/2005/8/layout/gear1"/>
    <dgm:cxn modelId="{FC2A9B47-94C7-4BD0-BFD1-BCC433D972D5}" type="presOf" srcId="{4A06B8B7-823D-495E-A18B-59B41335A141}" destId="{A11C9D77-4E7A-4754-A6B2-F1722C23C761}" srcOrd="0" destOrd="0" presId="urn:microsoft.com/office/officeart/2005/8/layout/gear1"/>
    <dgm:cxn modelId="{592ECFE9-2AA1-4AAE-BE56-B71A9A752DDA}" type="presOf" srcId="{2C6EE942-BCEE-4F63-BDEB-3BD0A03D2A0B}" destId="{3A69AC1A-6642-45BD-930D-F5E60AE6A299}" srcOrd="0" destOrd="0" presId="urn:microsoft.com/office/officeart/2005/8/layout/gear1"/>
    <dgm:cxn modelId="{5F79012B-7DFB-4834-BEB6-8933C2671B7A}" type="presOf" srcId="{E6CD8D32-E17E-4D6D-A5F6-B7451415E04B}" destId="{BFC65172-34CE-4381-91F3-196785354561}" srcOrd="0" destOrd="0" presId="urn:microsoft.com/office/officeart/2005/8/layout/gear1"/>
    <dgm:cxn modelId="{92556C4F-7A42-4121-8158-7C0438EEAFC0}" type="presOf" srcId="{4A06B8B7-823D-495E-A18B-59B41335A141}" destId="{53C980C8-60B5-4B9E-802C-4AA1AFCE8E71}" srcOrd="2" destOrd="0" presId="urn:microsoft.com/office/officeart/2005/8/layout/gear1"/>
    <dgm:cxn modelId="{B3B49861-78D4-4CBE-91D6-8C8A8DE87DD8}" srcId="{8747AA42-D3A8-4B27-88ED-63015B24191E}" destId="{4A06B8B7-823D-495E-A18B-59B41335A141}" srcOrd="2" destOrd="0" parTransId="{D6107608-BF83-424F-BA11-64ADE6EF9C52}" sibTransId="{E6CD8D32-E17E-4D6D-A5F6-B7451415E04B}"/>
    <dgm:cxn modelId="{0D3A7B67-37D5-40A1-B2D6-AA4E493F5F6F}" type="presOf" srcId="{4A06B8B7-823D-495E-A18B-59B41335A141}" destId="{FBDF37F4-293F-404A-ADA1-DCE6C487BD29}" srcOrd="3" destOrd="0" presId="urn:microsoft.com/office/officeart/2005/8/layout/gear1"/>
    <dgm:cxn modelId="{C3B96948-0510-4524-A0A7-DDA6F4C31B76}" type="presOf" srcId="{DC330507-FC45-4587-8959-1156F9D5ED88}" destId="{3405AA1B-2FCB-43A3-9761-2E83F37AFF89}" srcOrd="0" destOrd="0" presId="urn:microsoft.com/office/officeart/2005/8/layout/gear1"/>
    <dgm:cxn modelId="{550A48AE-C651-4ACB-8E7D-12E49FDBC5CE}" type="presOf" srcId="{4A06B8B7-823D-495E-A18B-59B41335A141}" destId="{C135EFEF-1599-446E-9509-D4CB4226A30F}" srcOrd="1" destOrd="0" presId="urn:microsoft.com/office/officeart/2005/8/layout/gear1"/>
    <dgm:cxn modelId="{A68D0880-8C7E-45A8-9061-53A2D3F9FF13}" srcId="{8747AA42-D3A8-4B27-88ED-63015B24191E}" destId="{B9E2BE8E-F8D4-415F-82DA-70AD365BAA1E}" srcOrd="0" destOrd="0" parTransId="{3E573CB0-790E-4058-8C26-7A129F5D474E}" sibTransId="{2C6EE942-BCEE-4F63-BDEB-3BD0A03D2A0B}"/>
    <dgm:cxn modelId="{380765B9-124B-40FF-8E9B-7415A593BDCA}" type="presOf" srcId="{B9E2BE8E-F8D4-415F-82DA-70AD365BAA1E}" destId="{630B62CB-9CB4-4765-9B65-2CD3A6C881AE}" srcOrd="0" destOrd="0" presId="urn:microsoft.com/office/officeart/2005/8/layout/gear1"/>
    <dgm:cxn modelId="{4CF73B20-7703-425C-8DC4-246D5D210575}" type="presOf" srcId="{8747AA42-D3A8-4B27-88ED-63015B24191E}" destId="{8CC1E8E2-0136-44F4-BB1E-15E4B6D5CE2B}" srcOrd="0" destOrd="0" presId="urn:microsoft.com/office/officeart/2005/8/layout/gear1"/>
    <dgm:cxn modelId="{17E2171F-165D-40FC-BFA3-295E4C5B8DB8}" type="presParOf" srcId="{8CC1E8E2-0136-44F4-BB1E-15E4B6D5CE2B}" destId="{630B62CB-9CB4-4765-9B65-2CD3A6C881AE}" srcOrd="0" destOrd="0" presId="urn:microsoft.com/office/officeart/2005/8/layout/gear1"/>
    <dgm:cxn modelId="{CA10484C-D628-4990-9231-EE3A19955551}" type="presParOf" srcId="{8CC1E8E2-0136-44F4-BB1E-15E4B6D5CE2B}" destId="{C01D8DDA-8B6C-4758-B7BB-E712ACCA7CBD}" srcOrd="1" destOrd="0" presId="urn:microsoft.com/office/officeart/2005/8/layout/gear1"/>
    <dgm:cxn modelId="{42CE1CB3-8A3B-4AB9-AC13-8EEB9B8231A9}" type="presParOf" srcId="{8CC1E8E2-0136-44F4-BB1E-15E4B6D5CE2B}" destId="{737DF3DB-6723-4354-AD5A-48F993EF5078}" srcOrd="2" destOrd="0" presId="urn:microsoft.com/office/officeart/2005/8/layout/gear1"/>
    <dgm:cxn modelId="{992FA306-CD33-4B6C-9696-66565D9285E7}" type="presParOf" srcId="{8CC1E8E2-0136-44F4-BB1E-15E4B6D5CE2B}" destId="{3405AA1B-2FCB-43A3-9761-2E83F37AFF89}" srcOrd="3" destOrd="0" presId="urn:microsoft.com/office/officeart/2005/8/layout/gear1"/>
    <dgm:cxn modelId="{F74AC969-3498-4E24-864A-42044BA683C7}" type="presParOf" srcId="{8CC1E8E2-0136-44F4-BB1E-15E4B6D5CE2B}" destId="{47F36B39-9A2F-4C0C-B586-E3ED67480CC1}" srcOrd="4" destOrd="0" presId="urn:microsoft.com/office/officeart/2005/8/layout/gear1"/>
    <dgm:cxn modelId="{0D961B0D-807A-4AE4-B647-B5F5837FBCEA}" type="presParOf" srcId="{8CC1E8E2-0136-44F4-BB1E-15E4B6D5CE2B}" destId="{EAFABADE-2052-474E-A3C5-C428343FD995}" srcOrd="5" destOrd="0" presId="urn:microsoft.com/office/officeart/2005/8/layout/gear1"/>
    <dgm:cxn modelId="{BE120D68-7639-42C0-8A12-F9FD66EBE4A9}" type="presParOf" srcId="{8CC1E8E2-0136-44F4-BB1E-15E4B6D5CE2B}" destId="{A11C9D77-4E7A-4754-A6B2-F1722C23C761}" srcOrd="6" destOrd="0" presId="urn:microsoft.com/office/officeart/2005/8/layout/gear1"/>
    <dgm:cxn modelId="{859E8BA1-02FA-40B0-8CDC-DB618128C467}" type="presParOf" srcId="{8CC1E8E2-0136-44F4-BB1E-15E4B6D5CE2B}" destId="{C135EFEF-1599-446E-9509-D4CB4226A30F}" srcOrd="7" destOrd="0" presId="urn:microsoft.com/office/officeart/2005/8/layout/gear1"/>
    <dgm:cxn modelId="{B38F9F03-3119-4B72-9240-51CB0C204ED7}" type="presParOf" srcId="{8CC1E8E2-0136-44F4-BB1E-15E4B6D5CE2B}" destId="{53C980C8-60B5-4B9E-802C-4AA1AFCE8E71}" srcOrd="8" destOrd="0" presId="urn:microsoft.com/office/officeart/2005/8/layout/gear1"/>
    <dgm:cxn modelId="{1E9E1FEF-1D04-47E8-A598-106F16BD256D}" type="presParOf" srcId="{8CC1E8E2-0136-44F4-BB1E-15E4B6D5CE2B}" destId="{FBDF37F4-293F-404A-ADA1-DCE6C487BD29}" srcOrd="9" destOrd="0" presId="urn:microsoft.com/office/officeart/2005/8/layout/gear1"/>
    <dgm:cxn modelId="{9DF7CA91-5679-4F4B-A600-1658D675D484}" type="presParOf" srcId="{8CC1E8E2-0136-44F4-BB1E-15E4B6D5CE2B}" destId="{3A69AC1A-6642-45BD-930D-F5E60AE6A299}" srcOrd="10" destOrd="0" presId="urn:microsoft.com/office/officeart/2005/8/layout/gear1"/>
    <dgm:cxn modelId="{B3475AAB-7106-46EC-80BC-00F09CBE62BB}" type="presParOf" srcId="{8CC1E8E2-0136-44F4-BB1E-15E4B6D5CE2B}" destId="{DACE015C-8BA4-4327-B201-3529086DF8BB}" srcOrd="11" destOrd="0" presId="urn:microsoft.com/office/officeart/2005/8/layout/gear1"/>
    <dgm:cxn modelId="{3D1F0A74-7FA9-46AB-A5F5-10FDC0D9FBE6}" type="presParOf" srcId="{8CC1E8E2-0136-44F4-BB1E-15E4B6D5CE2B}" destId="{BFC65172-34CE-4381-91F3-196785354561}" srcOrd="12" destOrd="0" presId="urn:microsoft.com/office/officeart/2005/8/layout/gear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4ABC81-813E-40C2-B9DE-F9574953440B}">
      <dsp:nvSpPr>
        <dsp:cNvPr id="0" name=""/>
        <dsp:cNvSpPr/>
      </dsp:nvSpPr>
      <dsp:spPr>
        <a:xfrm>
          <a:off x="2061439" y="0"/>
          <a:ext cx="1246865" cy="1246865"/>
        </a:xfrm>
        <a:prstGeom prst="ellipse">
          <a:avLst/>
        </a:prstGeom>
        <a:solidFill>
          <a:srgbClr val="C00000"/>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hu-HU" sz="1800" b="1" kern="1200" dirty="0" smtClean="0">
              <a:latin typeface="Cambria" panose="02040503050406030204" pitchFamily="18" charset="0"/>
            </a:rPr>
            <a:t>Foglalás</a:t>
          </a:r>
          <a:endParaRPr lang="hu-HU" sz="1800" b="1" kern="1200" dirty="0">
            <a:latin typeface="Cambria" panose="02040503050406030204" pitchFamily="18" charset="0"/>
          </a:endParaRPr>
        </a:p>
      </dsp:txBody>
      <dsp:txXfrm>
        <a:off x="2244038" y="182599"/>
        <a:ext cx="881667" cy="881667"/>
      </dsp:txXfrm>
    </dsp:sp>
    <dsp:sp modelId="{288D3448-AC0B-4346-8995-C0CE1237BA38}">
      <dsp:nvSpPr>
        <dsp:cNvPr id="0" name=""/>
        <dsp:cNvSpPr/>
      </dsp:nvSpPr>
      <dsp:spPr>
        <a:xfrm rot="8341136">
          <a:off x="1199213" y="1265758"/>
          <a:ext cx="1101597" cy="339586"/>
        </a:xfrm>
        <a:prstGeom prst="leftArrow">
          <a:avLst>
            <a:gd name="adj1" fmla="val 60000"/>
            <a:gd name="adj2" fmla="val 50000"/>
          </a:avLst>
        </a:prstGeom>
        <a:solidFill>
          <a:srgbClr val="A50021"/>
        </a:solidFill>
        <a:ln>
          <a:noFill/>
        </a:ln>
        <a:effectLst/>
      </dsp:spPr>
      <dsp:style>
        <a:lnRef idx="0">
          <a:scrgbClr r="0" g="0" b="0"/>
        </a:lnRef>
        <a:fillRef idx="1">
          <a:scrgbClr r="0" g="0" b="0"/>
        </a:fillRef>
        <a:effectRef idx="1">
          <a:scrgbClr r="0" g="0" b="0"/>
        </a:effectRef>
        <a:fontRef idx="minor">
          <a:schemeClr val="lt1"/>
        </a:fontRef>
      </dsp:style>
    </dsp:sp>
    <dsp:sp modelId="{23B381F0-3A9C-4EBE-824B-0EAEA4E5CCB1}">
      <dsp:nvSpPr>
        <dsp:cNvPr id="0" name=""/>
        <dsp:cNvSpPr/>
      </dsp:nvSpPr>
      <dsp:spPr>
        <a:xfrm>
          <a:off x="741938" y="1322962"/>
          <a:ext cx="1184522" cy="947617"/>
        </a:xfrm>
        <a:prstGeom prst="roundRect">
          <a:avLst>
            <a:gd name="adj" fmla="val 10000"/>
          </a:avLst>
        </a:prstGeom>
        <a:solidFill>
          <a:srgbClr val="C00000"/>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2860" tIns="22860" rIns="22860" bIns="22860" numCol="1" spcCol="1270" anchor="ctr" anchorCtr="0">
          <a:noAutofit/>
        </a:bodyPr>
        <a:lstStyle/>
        <a:p>
          <a:pPr lvl="0" algn="ctr" defTabSz="533400">
            <a:lnSpc>
              <a:spcPct val="90000"/>
            </a:lnSpc>
            <a:spcBef>
              <a:spcPct val="0"/>
            </a:spcBef>
            <a:spcAft>
              <a:spcPct val="35000"/>
            </a:spcAft>
          </a:pPr>
          <a:r>
            <a:rPr lang="hu-HU" sz="1200" b="1" kern="1200" dirty="0" smtClean="0">
              <a:latin typeface="Cambria" panose="02040503050406030204" pitchFamily="18" charset="0"/>
            </a:rPr>
            <a:t>Hotel Sopron:</a:t>
          </a:r>
        </a:p>
        <a:p>
          <a:pPr lvl="0" algn="ctr" defTabSz="533400">
            <a:lnSpc>
              <a:spcPct val="90000"/>
            </a:lnSpc>
            <a:spcBef>
              <a:spcPct val="0"/>
            </a:spcBef>
            <a:spcAft>
              <a:spcPct val="35000"/>
            </a:spcAft>
          </a:pPr>
          <a:r>
            <a:rPr lang="hu-HU" sz="1200" b="1" kern="1200" dirty="0" smtClean="0">
              <a:latin typeface="Cambria" panose="02040503050406030204" pitchFamily="18" charset="0"/>
            </a:rPr>
            <a:t>2 ágyas szoba</a:t>
          </a:r>
          <a:endParaRPr lang="hu-HU" sz="1200" b="1" kern="1200" dirty="0">
            <a:latin typeface="Cambria" panose="02040503050406030204" pitchFamily="18" charset="0"/>
          </a:endParaRPr>
        </a:p>
      </dsp:txBody>
      <dsp:txXfrm>
        <a:off x="769693" y="1350717"/>
        <a:ext cx="1129012" cy="892107"/>
      </dsp:txXfrm>
    </dsp:sp>
    <dsp:sp modelId="{285DA794-6286-4ED1-A6C3-1E2C5FBBB3D6}">
      <dsp:nvSpPr>
        <dsp:cNvPr id="0" name=""/>
        <dsp:cNvSpPr/>
      </dsp:nvSpPr>
      <dsp:spPr>
        <a:xfrm rot="10695166">
          <a:off x="599996" y="496163"/>
          <a:ext cx="1381675" cy="339586"/>
        </a:xfrm>
        <a:prstGeom prst="leftArrow">
          <a:avLst>
            <a:gd name="adj1" fmla="val 60000"/>
            <a:gd name="adj2" fmla="val 50000"/>
          </a:avLst>
        </a:prstGeom>
        <a:solidFill>
          <a:srgbClr val="A50021"/>
        </a:solidFill>
        <a:ln>
          <a:noFill/>
        </a:ln>
        <a:effectLst/>
      </dsp:spPr>
      <dsp:style>
        <a:lnRef idx="0">
          <a:scrgbClr r="0" g="0" b="0"/>
        </a:lnRef>
        <a:fillRef idx="1">
          <a:scrgbClr r="0" g="0" b="0"/>
        </a:fillRef>
        <a:effectRef idx="1">
          <a:scrgbClr r="0" g="0" b="0"/>
        </a:effectRef>
        <a:fontRef idx="minor">
          <a:schemeClr val="lt1"/>
        </a:fontRef>
      </dsp:style>
    </dsp:sp>
    <dsp:sp modelId="{A8F7A343-6A06-437C-893D-3B19F3BCBD82}">
      <dsp:nvSpPr>
        <dsp:cNvPr id="0" name=""/>
        <dsp:cNvSpPr/>
      </dsp:nvSpPr>
      <dsp:spPr>
        <a:xfrm>
          <a:off x="8057" y="213211"/>
          <a:ext cx="1184522" cy="947617"/>
        </a:xfrm>
        <a:prstGeom prst="roundRect">
          <a:avLst>
            <a:gd name="adj" fmla="val 10000"/>
          </a:avLst>
        </a:prstGeom>
        <a:solidFill>
          <a:srgbClr val="C00000"/>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2860" tIns="22860" rIns="22860" bIns="22860" numCol="1" spcCol="1270" anchor="ctr" anchorCtr="0">
          <a:noAutofit/>
        </a:bodyPr>
        <a:lstStyle/>
        <a:p>
          <a:pPr lvl="0" algn="ctr" defTabSz="533400">
            <a:lnSpc>
              <a:spcPct val="90000"/>
            </a:lnSpc>
            <a:spcBef>
              <a:spcPct val="0"/>
            </a:spcBef>
            <a:spcAft>
              <a:spcPct val="35000"/>
            </a:spcAft>
          </a:pPr>
          <a:r>
            <a:rPr lang="hu-HU" sz="1200" b="1" kern="1200" dirty="0" smtClean="0">
              <a:latin typeface="Cambria" panose="02040503050406030204" pitchFamily="18" charset="0"/>
            </a:rPr>
            <a:t>Hotel Lővér:</a:t>
          </a:r>
        </a:p>
        <a:p>
          <a:pPr lvl="0" algn="ctr" defTabSz="533400">
            <a:lnSpc>
              <a:spcPct val="90000"/>
            </a:lnSpc>
            <a:spcBef>
              <a:spcPct val="0"/>
            </a:spcBef>
            <a:spcAft>
              <a:spcPct val="35000"/>
            </a:spcAft>
          </a:pPr>
          <a:r>
            <a:rPr lang="hu-HU" sz="1200" b="1" kern="1200" dirty="0" smtClean="0">
              <a:latin typeface="Cambria" panose="02040503050406030204" pitchFamily="18" charset="0"/>
            </a:rPr>
            <a:t>2+1 ágyas szoba</a:t>
          </a:r>
          <a:endParaRPr lang="hu-HU" sz="1200" b="1" kern="1200" dirty="0">
            <a:latin typeface="Cambria" panose="02040503050406030204" pitchFamily="18" charset="0"/>
          </a:endParaRPr>
        </a:p>
      </dsp:txBody>
      <dsp:txXfrm>
        <a:off x="35812" y="240966"/>
        <a:ext cx="1129012" cy="892107"/>
      </dsp:txXfrm>
    </dsp:sp>
    <dsp:sp modelId="{0D685EBD-A143-49F6-84D7-704D888DC775}">
      <dsp:nvSpPr>
        <dsp:cNvPr id="0" name=""/>
        <dsp:cNvSpPr/>
      </dsp:nvSpPr>
      <dsp:spPr>
        <a:xfrm rot="110145">
          <a:off x="3382490" y="496615"/>
          <a:ext cx="1286469" cy="339586"/>
        </a:xfrm>
        <a:prstGeom prst="leftArrow">
          <a:avLst>
            <a:gd name="adj1" fmla="val 60000"/>
            <a:gd name="adj2" fmla="val 50000"/>
          </a:avLst>
        </a:prstGeom>
        <a:solidFill>
          <a:srgbClr val="A50021"/>
        </a:solidFill>
        <a:ln>
          <a:noFill/>
        </a:ln>
        <a:effectLst/>
      </dsp:spPr>
      <dsp:style>
        <a:lnRef idx="0">
          <a:scrgbClr r="0" g="0" b="0"/>
        </a:lnRef>
        <a:fillRef idx="1">
          <a:scrgbClr r="0" g="0" b="0"/>
        </a:fillRef>
        <a:effectRef idx="1">
          <a:scrgbClr r="0" g="0" b="0"/>
        </a:effectRef>
        <a:fontRef idx="minor">
          <a:schemeClr val="lt1"/>
        </a:fontRef>
      </dsp:style>
    </dsp:sp>
    <dsp:sp modelId="{AFA1A005-DAEA-4EAA-940F-6AF45C68EA4F}">
      <dsp:nvSpPr>
        <dsp:cNvPr id="0" name=""/>
        <dsp:cNvSpPr/>
      </dsp:nvSpPr>
      <dsp:spPr>
        <a:xfrm>
          <a:off x="4076368" y="213204"/>
          <a:ext cx="1184522" cy="947617"/>
        </a:xfrm>
        <a:prstGeom prst="roundRect">
          <a:avLst>
            <a:gd name="adj" fmla="val 10000"/>
          </a:avLst>
        </a:prstGeom>
        <a:solidFill>
          <a:srgbClr val="C00000"/>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2860" tIns="22860" rIns="22860" bIns="22860" numCol="1" spcCol="1270" anchor="ctr" anchorCtr="0">
          <a:noAutofit/>
        </a:bodyPr>
        <a:lstStyle/>
        <a:p>
          <a:pPr lvl="0" algn="ctr" defTabSz="533400">
            <a:lnSpc>
              <a:spcPct val="90000"/>
            </a:lnSpc>
            <a:spcBef>
              <a:spcPct val="0"/>
            </a:spcBef>
            <a:spcAft>
              <a:spcPct val="35000"/>
            </a:spcAft>
          </a:pPr>
          <a:r>
            <a:rPr lang="hu-HU" sz="1200" b="1" kern="1200" dirty="0" smtClean="0">
              <a:latin typeface="Cambria" panose="02040503050406030204" pitchFamily="18" charset="0"/>
            </a:rPr>
            <a:t>Hotel Fagus:</a:t>
          </a:r>
        </a:p>
        <a:p>
          <a:pPr lvl="0" algn="ctr" defTabSz="533400">
            <a:lnSpc>
              <a:spcPct val="90000"/>
            </a:lnSpc>
            <a:spcBef>
              <a:spcPct val="0"/>
            </a:spcBef>
            <a:spcAft>
              <a:spcPct val="35000"/>
            </a:spcAft>
          </a:pPr>
          <a:r>
            <a:rPr lang="hu-HU" sz="1200" b="1" kern="1200" dirty="0" smtClean="0">
              <a:latin typeface="Cambria" panose="02040503050406030204" pitchFamily="18" charset="0"/>
            </a:rPr>
            <a:t>2*2 ágyas szoba</a:t>
          </a:r>
          <a:endParaRPr lang="hu-HU" sz="1200" b="1" kern="1200" dirty="0">
            <a:latin typeface="Cambria" panose="02040503050406030204" pitchFamily="18" charset="0"/>
          </a:endParaRPr>
        </a:p>
      </dsp:txBody>
      <dsp:txXfrm>
        <a:off x="4104123" y="240959"/>
        <a:ext cx="1129012" cy="892107"/>
      </dsp:txXfrm>
    </dsp:sp>
    <dsp:sp modelId="{70A93C5B-D34E-4372-B699-747000757AD2}">
      <dsp:nvSpPr>
        <dsp:cNvPr id="0" name=""/>
        <dsp:cNvSpPr/>
      </dsp:nvSpPr>
      <dsp:spPr>
        <a:xfrm rot="2379189">
          <a:off x="3083881" y="1262240"/>
          <a:ext cx="1153153" cy="339586"/>
        </a:xfrm>
        <a:prstGeom prst="leftArrow">
          <a:avLst>
            <a:gd name="adj1" fmla="val 60000"/>
            <a:gd name="adj2" fmla="val 50000"/>
          </a:avLst>
        </a:prstGeom>
        <a:solidFill>
          <a:srgbClr val="A50021"/>
        </a:solidFill>
        <a:ln>
          <a:noFill/>
        </a:ln>
        <a:effectLst/>
      </dsp:spPr>
      <dsp:style>
        <a:lnRef idx="0">
          <a:scrgbClr r="0" g="0" b="0"/>
        </a:lnRef>
        <a:fillRef idx="1">
          <a:scrgbClr r="0" g="0" b="0"/>
        </a:fillRef>
        <a:effectRef idx="1">
          <a:scrgbClr r="0" g="0" b="0"/>
        </a:effectRef>
        <a:fontRef idx="minor">
          <a:schemeClr val="lt1"/>
        </a:fontRef>
      </dsp:style>
    </dsp:sp>
    <dsp:sp modelId="{5684BA46-237B-4BB4-9FB6-67F94D8206E5}">
      <dsp:nvSpPr>
        <dsp:cNvPr id="0" name=""/>
        <dsp:cNvSpPr/>
      </dsp:nvSpPr>
      <dsp:spPr>
        <a:xfrm>
          <a:off x="3512116" y="1326160"/>
          <a:ext cx="1184522" cy="947617"/>
        </a:xfrm>
        <a:prstGeom prst="roundRect">
          <a:avLst>
            <a:gd name="adj" fmla="val 10000"/>
          </a:avLst>
        </a:prstGeom>
        <a:solidFill>
          <a:srgbClr val="C00000"/>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2860" tIns="22860" rIns="22860" bIns="22860" numCol="1" spcCol="1270" anchor="ctr" anchorCtr="0">
          <a:noAutofit/>
        </a:bodyPr>
        <a:lstStyle/>
        <a:p>
          <a:pPr lvl="0" algn="ctr" defTabSz="533400">
            <a:lnSpc>
              <a:spcPct val="90000"/>
            </a:lnSpc>
            <a:spcBef>
              <a:spcPct val="0"/>
            </a:spcBef>
            <a:spcAft>
              <a:spcPct val="35000"/>
            </a:spcAft>
          </a:pPr>
          <a:r>
            <a:rPr lang="hu-HU" sz="1200" b="1" kern="1200" dirty="0" smtClean="0">
              <a:latin typeface="Cambria" panose="02040503050406030204" pitchFamily="18" charset="0"/>
            </a:rPr>
            <a:t>Hotel Pannonia:</a:t>
          </a:r>
          <a:br>
            <a:rPr lang="hu-HU" sz="1200" b="1" kern="1200" dirty="0" smtClean="0">
              <a:latin typeface="Cambria" panose="02040503050406030204" pitchFamily="18" charset="0"/>
            </a:rPr>
          </a:br>
          <a:r>
            <a:rPr lang="hu-HU" sz="1200" b="1" kern="1200" dirty="0" smtClean="0">
              <a:latin typeface="Cambria" panose="02040503050406030204" pitchFamily="18" charset="0"/>
            </a:rPr>
            <a:t>2 ágyas szoba</a:t>
          </a:r>
          <a:endParaRPr lang="hu-HU" sz="1200" b="1" kern="1200" dirty="0">
            <a:latin typeface="Cambria" panose="02040503050406030204" pitchFamily="18" charset="0"/>
          </a:endParaRPr>
        </a:p>
      </dsp:txBody>
      <dsp:txXfrm>
        <a:off x="3539871" y="1353915"/>
        <a:ext cx="1129012" cy="8921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0B62CB-9CB4-4765-9B65-2CD3A6C881AE}">
      <dsp:nvSpPr>
        <dsp:cNvPr id="0" name=""/>
        <dsp:cNvSpPr/>
      </dsp:nvSpPr>
      <dsp:spPr>
        <a:xfrm>
          <a:off x="1517801" y="1104497"/>
          <a:ext cx="1349942" cy="1349942"/>
        </a:xfrm>
        <a:prstGeom prst="gear9">
          <a:avLst/>
        </a:prstGeom>
        <a:solidFill>
          <a:srgbClr val="C00000"/>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ctr" defTabSz="2133600">
            <a:lnSpc>
              <a:spcPct val="90000"/>
            </a:lnSpc>
            <a:spcBef>
              <a:spcPct val="0"/>
            </a:spcBef>
            <a:spcAft>
              <a:spcPct val="35000"/>
            </a:spcAft>
          </a:pPr>
          <a:r>
            <a:rPr lang="hu-HU" sz="4800" b="1" kern="1200" dirty="0" smtClean="0">
              <a:latin typeface="Cambria" panose="02040503050406030204" pitchFamily="18" charset="0"/>
            </a:rPr>
            <a:t>Ár</a:t>
          </a:r>
          <a:endParaRPr lang="hu-HU" sz="600" b="1" kern="1200" dirty="0">
            <a:latin typeface="Cambria" panose="02040503050406030204" pitchFamily="18" charset="0"/>
          </a:endParaRPr>
        </a:p>
      </dsp:txBody>
      <dsp:txXfrm>
        <a:off x="1789199" y="1420714"/>
        <a:ext cx="807146" cy="693899"/>
      </dsp:txXfrm>
    </dsp:sp>
    <dsp:sp modelId="{3405AA1B-2FCB-43A3-9761-2E83F37AFF89}">
      <dsp:nvSpPr>
        <dsp:cNvPr id="0" name=""/>
        <dsp:cNvSpPr/>
      </dsp:nvSpPr>
      <dsp:spPr>
        <a:xfrm>
          <a:off x="940929" y="403662"/>
          <a:ext cx="1123878" cy="1113697"/>
        </a:xfrm>
        <a:prstGeom prst="gear6">
          <a:avLst/>
        </a:prstGeom>
        <a:solidFill>
          <a:srgbClr val="C00000"/>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hu-HU" sz="1600" b="1" kern="1200" dirty="0" smtClean="0">
              <a:latin typeface="Cambria" panose="02040503050406030204" pitchFamily="18" charset="0"/>
            </a:rPr>
            <a:t>Távolság</a:t>
          </a:r>
          <a:endParaRPr lang="hu-HU" sz="600" b="1" kern="1200" dirty="0">
            <a:latin typeface="Cambria" panose="02040503050406030204" pitchFamily="18" charset="0"/>
          </a:endParaRPr>
        </a:p>
      </dsp:txBody>
      <dsp:txXfrm>
        <a:off x="1222785" y="685733"/>
        <a:ext cx="560166" cy="549555"/>
      </dsp:txXfrm>
    </dsp:sp>
    <dsp:sp modelId="{A11C9D77-4E7A-4754-A6B2-F1722C23C761}">
      <dsp:nvSpPr>
        <dsp:cNvPr id="0" name=""/>
        <dsp:cNvSpPr/>
      </dsp:nvSpPr>
      <dsp:spPr>
        <a:xfrm rot="20711921">
          <a:off x="559786" y="1267671"/>
          <a:ext cx="961940" cy="961940"/>
        </a:xfrm>
        <a:prstGeom prst="gear6">
          <a:avLst/>
        </a:prstGeom>
        <a:solidFill>
          <a:srgbClr val="C00000"/>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hu-HU" sz="1100" b="1" kern="1200" dirty="0" smtClean="0">
              <a:latin typeface="Cambria" panose="02040503050406030204" pitchFamily="18" charset="0"/>
            </a:rPr>
            <a:t>Értékelés</a:t>
          </a:r>
          <a:endParaRPr lang="hu-HU" sz="700" b="1" kern="1200" dirty="0">
            <a:latin typeface="Cambria" panose="02040503050406030204" pitchFamily="18" charset="0"/>
          </a:endParaRPr>
        </a:p>
      </dsp:txBody>
      <dsp:txXfrm rot="-20700000">
        <a:off x="770768" y="1478652"/>
        <a:ext cx="539976" cy="539976"/>
      </dsp:txXfrm>
    </dsp:sp>
    <dsp:sp modelId="{3A69AC1A-6642-45BD-930D-F5E60AE6A299}">
      <dsp:nvSpPr>
        <dsp:cNvPr id="0" name=""/>
        <dsp:cNvSpPr/>
      </dsp:nvSpPr>
      <dsp:spPr>
        <a:xfrm>
          <a:off x="1396020" y="910810"/>
          <a:ext cx="1727925" cy="1727925"/>
        </a:xfrm>
        <a:prstGeom prst="circularArrow">
          <a:avLst>
            <a:gd name="adj1" fmla="val 4688"/>
            <a:gd name="adj2" fmla="val 299029"/>
            <a:gd name="adj3" fmla="val 2451935"/>
            <a:gd name="adj4" fmla="val 16007319"/>
            <a:gd name="adj5" fmla="val 5469"/>
          </a:avLst>
        </a:prstGeom>
        <a:solidFill>
          <a:srgbClr val="A50021"/>
        </a:solidFill>
        <a:ln>
          <a:noFill/>
        </a:ln>
        <a:effectLst/>
      </dsp:spPr>
      <dsp:style>
        <a:lnRef idx="0">
          <a:scrgbClr r="0" g="0" b="0"/>
        </a:lnRef>
        <a:fillRef idx="1">
          <a:scrgbClr r="0" g="0" b="0"/>
        </a:fillRef>
        <a:effectRef idx="1">
          <a:scrgbClr r="0" g="0" b="0"/>
        </a:effectRef>
        <a:fontRef idx="minor">
          <a:schemeClr val="lt1"/>
        </a:fontRef>
      </dsp:style>
    </dsp:sp>
    <dsp:sp modelId="{DACE015C-8BA4-4327-B201-3529086DF8BB}">
      <dsp:nvSpPr>
        <dsp:cNvPr id="0" name=""/>
        <dsp:cNvSpPr/>
      </dsp:nvSpPr>
      <dsp:spPr>
        <a:xfrm rot="18930412">
          <a:off x="294715" y="1165089"/>
          <a:ext cx="1255446" cy="1255446"/>
        </a:xfrm>
        <a:prstGeom prst="leftCircularArrow">
          <a:avLst>
            <a:gd name="adj1" fmla="val 6452"/>
            <a:gd name="adj2" fmla="val 429999"/>
            <a:gd name="adj3" fmla="val 10489124"/>
            <a:gd name="adj4" fmla="val 14837806"/>
            <a:gd name="adj5" fmla="val 7527"/>
          </a:avLst>
        </a:prstGeom>
        <a:solidFill>
          <a:srgbClr val="A50021"/>
        </a:solidFill>
        <a:ln>
          <a:noFill/>
        </a:ln>
        <a:effectLst/>
      </dsp:spPr>
      <dsp:style>
        <a:lnRef idx="0">
          <a:scrgbClr r="0" g="0" b="0"/>
        </a:lnRef>
        <a:fillRef idx="1">
          <a:scrgbClr r="0" g="0" b="0"/>
        </a:fillRef>
        <a:effectRef idx="1">
          <a:scrgbClr r="0" g="0" b="0"/>
        </a:effectRef>
        <a:fontRef idx="minor">
          <a:schemeClr val="lt1"/>
        </a:fontRef>
      </dsp:style>
    </dsp:sp>
    <dsp:sp modelId="{BFC65172-34CE-4381-91F3-196785354561}">
      <dsp:nvSpPr>
        <dsp:cNvPr id="0" name=""/>
        <dsp:cNvSpPr/>
      </dsp:nvSpPr>
      <dsp:spPr>
        <a:xfrm rot="6570494">
          <a:off x="914349" y="214529"/>
          <a:ext cx="1353623" cy="1353623"/>
        </a:xfrm>
        <a:prstGeom prst="circularArrow">
          <a:avLst>
            <a:gd name="adj1" fmla="val 5984"/>
            <a:gd name="adj2" fmla="val 394124"/>
            <a:gd name="adj3" fmla="val 13313824"/>
            <a:gd name="adj4" fmla="val 10508221"/>
            <a:gd name="adj5" fmla="val 6981"/>
          </a:avLst>
        </a:prstGeom>
        <a:solidFill>
          <a:srgbClr val="A50021"/>
        </a:solidFill>
        <a:ln>
          <a:noFill/>
        </a:ln>
        <a:effectLst/>
      </dsp:spPr>
      <dsp:style>
        <a:lnRef idx="0">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445694-1BC5-4917-97CA-8C1F3B1D88E9}" type="datetimeFigureOut">
              <a:rPr lang="hu-HU" smtClean="0"/>
              <a:t>2015. 04. 22.</a:t>
            </a:fld>
            <a:endParaRPr lang="hu-HU"/>
          </a:p>
        </p:txBody>
      </p:sp>
      <p:sp>
        <p:nvSpPr>
          <p:cNvPr id="4" name="Élőláb hely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5" name="Dia számának hely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AA153BE-CD18-4DC3-BE0F-E04063676A9D}" type="slidenum">
              <a:rPr lang="hu-HU" smtClean="0"/>
              <a:t>‹#›</a:t>
            </a:fld>
            <a:endParaRPr lang="hu-HU"/>
          </a:p>
        </p:txBody>
      </p:sp>
    </p:spTree>
    <p:extLst>
      <p:ext uri="{BB962C8B-B14F-4D97-AF65-F5344CB8AC3E}">
        <p14:creationId xmlns:p14="http://schemas.microsoft.com/office/powerpoint/2010/main" val="1032950615"/>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FE88C0-FEB2-4AEF-92A6-4580AD9FBEF8}" type="datetimeFigureOut">
              <a:rPr lang="en-US" smtClean="0"/>
              <a:t>4/21/2015</a:t>
            </a:fld>
            <a:endParaRPr lang="en-US" dirty="0"/>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u-HU" smtClean="0"/>
              <a:t>Mintaszöveg szerkesztése</a:t>
            </a:r>
          </a:p>
          <a:p>
            <a:pPr lvl="1"/>
            <a:r>
              <a:rPr lang="hu-HU" smtClean="0"/>
              <a:t>Második szint</a:t>
            </a:r>
          </a:p>
          <a:p>
            <a:pPr lvl="2"/>
            <a:r>
              <a:rPr lang="hu-HU" smtClean="0"/>
              <a:t>Harmadik szint</a:t>
            </a:r>
          </a:p>
          <a:p>
            <a:pPr lvl="3"/>
            <a:r>
              <a:rPr lang="hu-HU" smtClean="0"/>
              <a:t>Negyedik szint</a:t>
            </a:r>
          </a:p>
          <a:p>
            <a:pPr lvl="4"/>
            <a:r>
              <a:rPr lang="hu-HU" smtClean="0"/>
              <a:t>Ötödik szint</a:t>
            </a:r>
            <a:endParaRPr lang="en-US"/>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6313E3-71B3-4F25-8E78-35DCA1000E87}" type="slidenum">
              <a:rPr lang="en-US" smtClean="0"/>
              <a:t>‹#›</a:t>
            </a:fld>
            <a:endParaRPr lang="en-US" dirty="0"/>
          </a:p>
        </p:txBody>
      </p:sp>
    </p:spTree>
    <p:extLst>
      <p:ext uri="{BB962C8B-B14F-4D97-AF65-F5344CB8AC3E}">
        <p14:creationId xmlns:p14="http://schemas.microsoft.com/office/powerpoint/2010/main" val="740819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Üdvözlöm a Tisztelt Bizottságot és a hallgatóságot!</a:t>
            </a:r>
          </a:p>
          <a:p>
            <a:r>
              <a:rPr lang="hu-HU" dirty="0"/>
              <a:t>A nevem Rozsenich Balázs, mérnök informatikus BSc hallgató vagyok. A témám egy olyan rendszer fejlesztése, amely csoportok számára könnyíti meg szálláshelyek foglalását. A témavezetőm Frits Márton</a:t>
            </a:r>
            <a:r>
              <a:rPr lang="hu-HU" dirty="0" smtClean="0"/>
              <a:t>.</a:t>
            </a:r>
            <a:endParaRPr lang="hu-HU" dirty="0"/>
          </a:p>
        </p:txBody>
      </p:sp>
      <p:sp>
        <p:nvSpPr>
          <p:cNvPr id="4" name="Dia számának helye 3"/>
          <p:cNvSpPr>
            <a:spLocks noGrp="1"/>
          </p:cNvSpPr>
          <p:nvPr>
            <p:ph type="sldNum" sz="quarter" idx="10"/>
          </p:nvPr>
        </p:nvSpPr>
        <p:spPr/>
        <p:txBody>
          <a:bodyPr/>
          <a:lstStyle/>
          <a:p>
            <a:fld id="{7E6313E3-71B3-4F25-8E78-35DCA1000E87}" type="slidenum">
              <a:rPr lang="en-US" smtClean="0"/>
              <a:t>1</a:t>
            </a:fld>
            <a:endParaRPr lang="en-US" dirty="0"/>
          </a:p>
        </p:txBody>
      </p:sp>
    </p:spTree>
    <p:extLst>
      <p:ext uri="{BB962C8B-B14F-4D97-AF65-F5344CB8AC3E}">
        <p14:creationId xmlns:p14="http://schemas.microsoft.com/office/powerpoint/2010/main" val="3198632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 munkám végén sikerült megalkotnom egy olyan webalkalmazást, amely a támasztott követelményeket kielégíti és bír minden elképzelt funkcióval. A funkciók közül kiemelkedik az intelligens keresés, amely az optimalizálási modelleket kihasználja. Ezt szeretném most bemutatni. A teszteléshez budapesti szálláshelyekkel töltöttem fel az adatbázist, úgy, hogy legyen belvárosi luxusszálloda és külvárosi olcsó </a:t>
            </a:r>
            <a:r>
              <a:rPr lang="hu-HU" dirty="0" err="1"/>
              <a:t>apartmanház</a:t>
            </a:r>
            <a:r>
              <a:rPr lang="hu-HU" dirty="0"/>
              <a:t> is egyaránt. Egy zsúfolt, szabad szobákban szegény időszakot szimuláltam azzal, hogy alacsony szobaszámokat határoztam meg. A teszteken egy 58 fős csoport számára kerestem szálláshelyet. Ez a csoportlétszám már viszonylag nagynak számít.</a:t>
            </a:r>
          </a:p>
        </p:txBody>
      </p:sp>
      <p:sp>
        <p:nvSpPr>
          <p:cNvPr id="4" name="Dia számának helye 3"/>
          <p:cNvSpPr>
            <a:spLocks noGrp="1"/>
          </p:cNvSpPr>
          <p:nvPr>
            <p:ph type="sldNum" sz="quarter" idx="10"/>
          </p:nvPr>
        </p:nvSpPr>
        <p:spPr/>
        <p:txBody>
          <a:bodyPr/>
          <a:lstStyle/>
          <a:p>
            <a:fld id="{7E6313E3-71B3-4F25-8E78-35DCA1000E87}" type="slidenum">
              <a:rPr lang="en-US" smtClean="0"/>
              <a:t>10</a:t>
            </a:fld>
            <a:endParaRPr lang="en-US" dirty="0"/>
          </a:p>
        </p:txBody>
      </p:sp>
    </p:spTree>
    <p:extLst>
      <p:ext uri="{BB962C8B-B14F-4D97-AF65-F5344CB8AC3E}">
        <p14:creationId xmlns:p14="http://schemas.microsoft.com/office/powerpoint/2010/main" val="10494817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Három estet vizsgáltam, a szerint, hogy mi a keresés szempontja. Az eredmények önmagukért beszélnek, jól látszik az átlagos értékeken és a szálláshelyek elhelyezkedésén, hogy az optimalizálás kielégítően működik.</a:t>
            </a:r>
          </a:p>
          <a:p>
            <a:endParaRPr lang="hu-HU" dirty="0"/>
          </a:p>
        </p:txBody>
      </p:sp>
      <p:sp>
        <p:nvSpPr>
          <p:cNvPr id="4" name="Dia számának helye 3"/>
          <p:cNvSpPr>
            <a:spLocks noGrp="1"/>
          </p:cNvSpPr>
          <p:nvPr>
            <p:ph type="sldNum" sz="quarter" idx="10"/>
          </p:nvPr>
        </p:nvSpPr>
        <p:spPr/>
        <p:txBody>
          <a:bodyPr/>
          <a:lstStyle/>
          <a:p>
            <a:fld id="{7E6313E3-71B3-4F25-8E78-35DCA1000E87}" type="slidenum">
              <a:rPr lang="en-US" smtClean="0"/>
              <a:t>11</a:t>
            </a:fld>
            <a:endParaRPr lang="en-US" dirty="0"/>
          </a:p>
        </p:txBody>
      </p:sp>
    </p:spTree>
    <p:extLst>
      <p:ext uri="{BB962C8B-B14F-4D97-AF65-F5344CB8AC3E}">
        <p14:creationId xmlns:p14="http://schemas.microsoft.com/office/powerpoint/2010/main" val="560110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 következő diákon az elkészült webalkalmazás felületei láthatók. A bal oldali képen a főoldal látható a szobák listájával, a jobb oldali képen pedig az intelligens keresés funkció felülete találati listával.</a:t>
            </a:r>
          </a:p>
        </p:txBody>
      </p:sp>
      <p:sp>
        <p:nvSpPr>
          <p:cNvPr id="4" name="Dia számának helye 3"/>
          <p:cNvSpPr>
            <a:spLocks noGrp="1"/>
          </p:cNvSpPr>
          <p:nvPr>
            <p:ph type="sldNum" sz="quarter" idx="10"/>
          </p:nvPr>
        </p:nvSpPr>
        <p:spPr/>
        <p:txBody>
          <a:bodyPr/>
          <a:lstStyle/>
          <a:p>
            <a:fld id="{7E6313E3-71B3-4F25-8E78-35DCA1000E87}" type="slidenum">
              <a:rPr lang="en-US" smtClean="0"/>
              <a:t>12</a:t>
            </a:fld>
            <a:endParaRPr lang="en-US" dirty="0"/>
          </a:p>
        </p:txBody>
      </p:sp>
    </p:spTree>
    <p:extLst>
      <p:ext uri="{BB962C8B-B14F-4D97-AF65-F5344CB8AC3E}">
        <p14:creationId xmlns:p14="http://schemas.microsoft.com/office/powerpoint/2010/main" val="5907266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Itt, a bal oldali képen egy szoba részleteit bemutató oldal, a jobb oldali képen pedig a szálláskereső kosara látható.</a:t>
            </a:r>
          </a:p>
          <a:p>
            <a:endParaRPr lang="hu-HU" dirty="0"/>
          </a:p>
        </p:txBody>
      </p:sp>
      <p:sp>
        <p:nvSpPr>
          <p:cNvPr id="4" name="Dia számának helye 3"/>
          <p:cNvSpPr>
            <a:spLocks noGrp="1"/>
          </p:cNvSpPr>
          <p:nvPr>
            <p:ph type="sldNum" sz="quarter" idx="10"/>
          </p:nvPr>
        </p:nvSpPr>
        <p:spPr/>
        <p:txBody>
          <a:bodyPr/>
          <a:lstStyle/>
          <a:p>
            <a:fld id="{7E6313E3-71B3-4F25-8E78-35DCA1000E87}" type="slidenum">
              <a:rPr lang="en-US" smtClean="0"/>
              <a:t>13</a:t>
            </a:fld>
            <a:endParaRPr lang="en-US" dirty="0"/>
          </a:p>
        </p:txBody>
      </p:sp>
    </p:spTree>
    <p:extLst>
      <p:ext uri="{BB962C8B-B14F-4D97-AF65-F5344CB8AC3E}">
        <p14:creationId xmlns:p14="http://schemas.microsoft.com/office/powerpoint/2010/main" val="30747166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 szakdolgozati témámban tehát a csoportos szállásfoglalás egyszerűbbé tétele volt a célom. Ehhez a szobafoglalás egy új, szobaközpontú koncepcióját alkottam meg. A szobák kiválasztását optimalizálási feladatok megoldásával oldottam meg, mindezt egy </a:t>
            </a:r>
            <a:r>
              <a:rPr lang="hu-HU" dirty="0" err="1"/>
              <a:t>webalkalmazásként</a:t>
            </a:r>
            <a:r>
              <a:rPr lang="hu-HU" dirty="0"/>
              <a:t> megvalósítva.</a:t>
            </a:r>
          </a:p>
          <a:p>
            <a:r>
              <a:rPr lang="hu-HU" dirty="0"/>
              <a:t>Köszönöm a figyelmet!</a:t>
            </a:r>
          </a:p>
        </p:txBody>
      </p:sp>
      <p:sp>
        <p:nvSpPr>
          <p:cNvPr id="4" name="Dia számának helye 3"/>
          <p:cNvSpPr>
            <a:spLocks noGrp="1"/>
          </p:cNvSpPr>
          <p:nvPr>
            <p:ph type="sldNum" sz="quarter" idx="10"/>
          </p:nvPr>
        </p:nvSpPr>
        <p:spPr/>
        <p:txBody>
          <a:bodyPr/>
          <a:lstStyle/>
          <a:p>
            <a:fld id="{7E6313E3-71B3-4F25-8E78-35DCA1000E87}" type="slidenum">
              <a:rPr lang="en-US" smtClean="0"/>
              <a:t>14</a:t>
            </a:fld>
            <a:endParaRPr lang="en-US" dirty="0"/>
          </a:p>
        </p:txBody>
      </p:sp>
    </p:spTree>
    <p:extLst>
      <p:ext uri="{BB962C8B-B14F-4D97-AF65-F5344CB8AC3E}">
        <p14:creationId xmlns:p14="http://schemas.microsoft.com/office/powerpoint/2010/main" val="2830452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Az előadásomban arról fogok beszélni, hogy mi az a probléma, ami a témát szülte. Bemutatom és összehasonlítom a jelenlegi legnépszerűbb szálláskereső portálok szolgáltatásait. Ezután beszélni fogok a megvalósítandó rendszer számára támasztott követelményekről, valamint a megvalósítás részleteiről, végül bemutatom az elért eredményeket.</a:t>
            </a:r>
          </a:p>
        </p:txBody>
      </p:sp>
      <p:sp>
        <p:nvSpPr>
          <p:cNvPr id="4" name="Dia számának helye 3"/>
          <p:cNvSpPr>
            <a:spLocks noGrp="1"/>
          </p:cNvSpPr>
          <p:nvPr>
            <p:ph type="sldNum" sz="quarter" idx="10"/>
          </p:nvPr>
        </p:nvSpPr>
        <p:spPr/>
        <p:txBody>
          <a:bodyPr/>
          <a:lstStyle/>
          <a:p>
            <a:fld id="{7E6313E3-71B3-4F25-8E78-35DCA1000E87}" type="slidenum">
              <a:rPr lang="en-US" smtClean="0"/>
              <a:t>2</a:t>
            </a:fld>
            <a:endParaRPr lang="en-US" dirty="0"/>
          </a:p>
        </p:txBody>
      </p:sp>
    </p:spTree>
    <p:extLst>
      <p:ext uri="{BB962C8B-B14F-4D97-AF65-F5344CB8AC3E}">
        <p14:creationId xmlns:p14="http://schemas.microsoft.com/office/powerpoint/2010/main" val="37900608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 szállásfoglalás és utazásszervezés világában gyakran előfordul az, hogy egy nagyobb, vagy közepes csoport számára az utazásszervező nem talál megfelelő kapacitású szálláshelyet és ezért a csoport tagjainak különböző szálláshelyeken kell szobát foglalnia. Ekkor az utazásszervezőnek fel kell kutatnia a </a:t>
            </a:r>
            <a:r>
              <a:rPr lang="hu-HU" dirty="0" err="1"/>
              <a:t>desztinációt</a:t>
            </a:r>
            <a:r>
              <a:rPr lang="hu-HU" dirty="0"/>
              <a:t> övező szálláshelyeket, azok közül ki kell szűrnie azokat, amelyek a támasztott igényeknek nem felelnek meg. A folyamat bonyolult, sok kutatást és kalkulációt igényel, ráadásul legtöbbször az utazásszervezőnek egyesével kell a szálláshelyek foglaltságáról érdeklődnie.</a:t>
            </a:r>
          </a:p>
          <a:p>
            <a:endParaRPr lang="hu-HU" dirty="0"/>
          </a:p>
        </p:txBody>
      </p:sp>
      <p:sp>
        <p:nvSpPr>
          <p:cNvPr id="4" name="Dia számának helye 3"/>
          <p:cNvSpPr>
            <a:spLocks noGrp="1"/>
          </p:cNvSpPr>
          <p:nvPr>
            <p:ph type="sldNum" sz="quarter" idx="10"/>
          </p:nvPr>
        </p:nvSpPr>
        <p:spPr/>
        <p:txBody>
          <a:bodyPr/>
          <a:lstStyle/>
          <a:p>
            <a:fld id="{7E6313E3-71B3-4F25-8E78-35DCA1000E87}" type="slidenum">
              <a:rPr lang="en-US" smtClean="0"/>
              <a:t>3</a:t>
            </a:fld>
            <a:endParaRPr lang="en-US" dirty="0"/>
          </a:p>
        </p:txBody>
      </p:sp>
    </p:spTree>
    <p:extLst>
      <p:ext uri="{BB962C8B-B14F-4D97-AF65-F5344CB8AC3E}">
        <p14:creationId xmlns:p14="http://schemas.microsoft.com/office/powerpoint/2010/main" val="12097877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Kíváncsi voltam, hogy a magyarországi szálláskereső portálok mennyire támogatják a csoportos utazókat a szolgáltatásaikkal. Három portált vizsgáltam meg: a </a:t>
            </a:r>
            <a:r>
              <a:rPr lang="hu-HU" dirty="0" err="1"/>
              <a:t>Szállás.hu-t</a:t>
            </a:r>
            <a:r>
              <a:rPr lang="hu-HU" dirty="0"/>
              <a:t>, </a:t>
            </a:r>
            <a:r>
              <a:rPr lang="hu-HU" dirty="0" err="1"/>
              <a:t>a</a:t>
            </a:r>
            <a:r>
              <a:rPr lang="hu-HU" dirty="0"/>
              <a:t> </a:t>
            </a:r>
            <a:r>
              <a:rPr lang="hu-HU" dirty="0" err="1"/>
              <a:t>Booking.com-ot</a:t>
            </a:r>
            <a:r>
              <a:rPr lang="hu-HU" dirty="0"/>
              <a:t> és a </a:t>
            </a:r>
            <a:r>
              <a:rPr lang="hu-HU" dirty="0" err="1"/>
              <a:t>Trivago.hu-t</a:t>
            </a:r>
            <a:r>
              <a:rPr lang="hu-HU" dirty="0"/>
              <a:t>. A </a:t>
            </a:r>
            <a:r>
              <a:rPr lang="hu-HU" dirty="0" err="1"/>
              <a:t>Szállás.hu</a:t>
            </a:r>
            <a:r>
              <a:rPr lang="hu-HU" dirty="0"/>
              <a:t> magyar alapítású és 2007 óta működik. A </a:t>
            </a:r>
            <a:r>
              <a:rPr lang="hu-HU" dirty="0" err="1"/>
              <a:t>Booking.com</a:t>
            </a:r>
            <a:r>
              <a:rPr lang="hu-HU" dirty="0"/>
              <a:t> 2011-ben, a </a:t>
            </a:r>
            <a:r>
              <a:rPr lang="hu-HU" dirty="0" err="1"/>
              <a:t>Trivago.hu</a:t>
            </a:r>
            <a:r>
              <a:rPr lang="hu-HU" dirty="0"/>
              <a:t> 2012-ben lépett be a magyar piacra, és külföldi tulajdonúak.</a:t>
            </a:r>
          </a:p>
          <a:p>
            <a:r>
              <a:rPr lang="hu-HU" dirty="0"/>
              <a:t>A </a:t>
            </a:r>
            <a:r>
              <a:rPr lang="hu-HU" dirty="0" err="1"/>
              <a:t>Szállás.hu</a:t>
            </a:r>
            <a:r>
              <a:rPr lang="hu-HU" dirty="0"/>
              <a:t> és a </a:t>
            </a:r>
            <a:r>
              <a:rPr lang="hu-HU" dirty="0" err="1"/>
              <a:t>Booking.com</a:t>
            </a:r>
            <a:r>
              <a:rPr lang="hu-HU" dirty="0"/>
              <a:t> szinte teljesen megegyezik, már ami a keresést és foglalást illeti. Mindkét portálon elég részletesen megadhatók a szűrési feltételek, azonban a kereshető személyek száma limitált: 30 felnőtt és 10 gyermek választható ki maximálisan egyszerre. A listázásoknál és a keresések eredményeinél is szálláshelyeket sorolnak fel, és a foglalás is csak egy szálláshely szobáira vonatkozik. A </a:t>
            </a:r>
            <a:r>
              <a:rPr lang="hu-HU" dirty="0" err="1"/>
              <a:t>Trivago.hu</a:t>
            </a:r>
            <a:r>
              <a:rPr lang="hu-HU" dirty="0"/>
              <a:t> más koncepciót követ, ő csak összegyűjti más oldalak ajánlatait. A keresés itt nem elég részletes, csak nagyvonalakban lehet korlátozni a találatokat. A csoportos keresés itt is limitált 16 felnőtt és 16 gyermek számban. Azt állapítottam meg, hogy Magyarország legnépszerűbb szálláskereső portáljai csak korlátozott módon támogatják a csoportos szálláskeresést.</a:t>
            </a:r>
          </a:p>
          <a:p>
            <a:endParaRPr lang="hu-HU" dirty="0"/>
          </a:p>
        </p:txBody>
      </p:sp>
      <p:sp>
        <p:nvSpPr>
          <p:cNvPr id="4" name="Dia számának helye 3"/>
          <p:cNvSpPr>
            <a:spLocks noGrp="1"/>
          </p:cNvSpPr>
          <p:nvPr>
            <p:ph type="sldNum" sz="quarter" idx="10"/>
          </p:nvPr>
        </p:nvSpPr>
        <p:spPr/>
        <p:txBody>
          <a:bodyPr/>
          <a:lstStyle/>
          <a:p>
            <a:fld id="{7E6313E3-71B3-4F25-8E78-35DCA1000E87}" type="slidenum">
              <a:rPr lang="en-US" smtClean="0"/>
              <a:t>4</a:t>
            </a:fld>
            <a:endParaRPr lang="en-US" dirty="0"/>
          </a:p>
        </p:txBody>
      </p:sp>
    </p:spTree>
    <p:extLst>
      <p:ext uri="{BB962C8B-B14F-4D97-AF65-F5344CB8AC3E}">
        <p14:creationId xmlns:p14="http://schemas.microsoft.com/office/powerpoint/2010/main" val="3324751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Én egy olyan koncepciót képzeltem el, ahol szálláskeresés közben a szobák a meghatározó elemek, és a szobáknak csak egy tulajdonsága a szálláshely! Valamint a szállásfoglalási portál működjön úgy, mint egy </a:t>
            </a:r>
            <a:r>
              <a:rPr lang="hu-HU" dirty="0" err="1"/>
              <a:t>webshop</a:t>
            </a:r>
            <a:r>
              <a:rPr lang="hu-HU" dirty="0"/>
              <a:t>, ahol a termékek a szobák, a raktárkészlet pedig az összes szálláshely összes szobája szobatípusonként a foglaltság függvényében. Ekkor kapunk egy olyan felületet, ahol a szálláskereső összeválogatja a szobákat egy virtuális kosárba és a böngészés végeztével lefoglalja őket. A több szálláshelyet is felölelő foglalás ezáltal egyben kezelhető és áttekinthető. A szállásadók részéről a foglalásból csak az őket érintő rész jelenik meg, és arra kell reagálniuk.</a:t>
            </a:r>
          </a:p>
          <a:p>
            <a:r>
              <a:rPr lang="hu-HU" dirty="0"/>
              <a:t>A probléma másik része a megfelelő szobák kiválasztása. Egy kis faluban, ahol pár panzió és apartman van, ez nem nagy feladat, hiszen kicsi a szórás mind árban, mind szolgáltatásban. Azonban ha egy népszerű üdülőövezetet vagy várost tekintünk, akkor több alternatívával is szembesülünk. Ha főszezonban, több tíz fős csoportnak kell szállást foglalni, akkor ki kell választani a megfelelő alternatívákat. A megfelelőség szempontjai a kívánt szolgáltatások, a felszereltség, az ár és az egymáshoz viszonyított távolság. A kiválasztás folyamata bonyolult és nehézkes, de jól automatizálható. Az automatizálás módját optimalizálási feladat megoldásában találtam meg, amiről később még beszélek.</a:t>
            </a:r>
          </a:p>
        </p:txBody>
      </p:sp>
      <p:sp>
        <p:nvSpPr>
          <p:cNvPr id="4" name="Dia számának helye 3"/>
          <p:cNvSpPr>
            <a:spLocks noGrp="1"/>
          </p:cNvSpPr>
          <p:nvPr>
            <p:ph type="sldNum" sz="quarter" idx="10"/>
          </p:nvPr>
        </p:nvSpPr>
        <p:spPr/>
        <p:txBody>
          <a:bodyPr/>
          <a:lstStyle/>
          <a:p>
            <a:fld id="{7E6313E3-71B3-4F25-8E78-35DCA1000E87}" type="slidenum">
              <a:rPr lang="en-US" smtClean="0"/>
              <a:t>5</a:t>
            </a:fld>
            <a:endParaRPr lang="en-US" dirty="0"/>
          </a:p>
        </p:txBody>
      </p:sp>
    </p:spTree>
    <p:extLst>
      <p:ext uri="{BB962C8B-B14F-4D97-AF65-F5344CB8AC3E}">
        <p14:creationId xmlns:p14="http://schemas.microsoft.com/office/powerpoint/2010/main" val="783077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 megvalósítandó rendszerrel szemben több követelményt is támasztottam. A működő szálláskereső portálokhoz hasonlóan és a széleskörű elérhetőség miatt webes platformot követeltem meg. A rendszerben négy felhasználói szerepkört kellett kialakítani, ezek a látogató, a szálláskereső, a szállásadó és a rendszeradminisztrátor. Követelmény volt, hogy legyen egy mechanizmus, amivel a szobák több szempont szerint is szűrhetők, úgy, mint helység, elérhetőség, kapacitás vagy felszereltség. Szükség volt arra is, hogy a szobákat az elérhetőség szerint foglalni lehessen, és a foglalásokat mind a szálláskereső, mind a szállásadó oldalán kezelni lehessen. Fontos része a rendszernek a szálláshelyek értékelése. Végül, de nem utolsó sorban szükség volt egy automatizált szoba ajánló modulra, amit intelligens keresésnek neveztem el. A funkciónak alapvetően három szempont szerint kell működnie: ár távolság és értékelés.</a:t>
            </a:r>
          </a:p>
          <a:p>
            <a:endParaRPr lang="hu-HU" dirty="0"/>
          </a:p>
        </p:txBody>
      </p:sp>
      <p:sp>
        <p:nvSpPr>
          <p:cNvPr id="4" name="Dia számának helye 3"/>
          <p:cNvSpPr>
            <a:spLocks noGrp="1"/>
          </p:cNvSpPr>
          <p:nvPr>
            <p:ph type="sldNum" sz="quarter" idx="10"/>
          </p:nvPr>
        </p:nvSpPr>
        <p:spPr/>
        <p:txBody>
          <a:bodyPr/>
          <a:lstStyle/>
          <a:p>
            <a:fld id="{7E6313E3-71B3-4F25-8E78-35DCA1000E87}" type="slidenum">
              <a:rPr lang="en-US" smtClean="0"/>
              <a:t>6</a:t>
            </a:fld>
            <a:endParaRPr lang="en-US" dirty="0"/>
          </a:p>
        </p:txBody>
      </p:sp>
    </p:spTree>
    <p:extLst>
      <p:ext uri="{BB962C8B-B14F-4D97-AF65-F5344CB8AC3E}">
        <p14:creationId xmlns:p14="http://schemas.microsoft.com/office/powerpoint/2010/main" val="23651603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Mint említettem, a szobák kiválasztását optimalizálási feladattal automatizálom, ahol három különböző értékhalmazt vizsgálok. Ezek az értékek nagyságrendjükben és szórásukban is igencsak eltérnek. Az árak jellemzően 5 és 100 ezer közötti értékek, a távolságok pár tizedtől a pár tízes nagyságig változik. Az értékelések rögzítettek egy egytől tízig terjedő skálán. Az optimalizálás során a végeredményt nagyban befolyásolják ezek a különbségek, pedig a cél az, hogy egyenlően fejtsék ki hatásukat.</a:t>
            </a:r>
          </a:p>
          <a:p>
            <a:r>
              <a:rPr lang="hu-HU" dirty="0"/>
              <a:t>Az egyenlőség közelítéséhez két módszert alkalmazok. Az ár és távolság értékeket úgy alakítom át, hogy a sokaságok elemeit a legkisebb értékhez viszonyítom, és azt vizsgálom, hogy egy érték hányszorosa legkisebb értéknek. Ekkor a két különböző sokaság értékei egészen hasonlóvá válnak, ráadásul úgy, hogy megmaradnak kitűnő szélsőértékek is. Ez az átalakítás látható a dia alján. Az értékelésekre ezt azért nem alkalmaztam, mert a skála rögzített és alapvetően is 10-hez viszonyuló értékeket tartalmaz. A következő módszerem az, hogy a különböző sokaságok relatív szórását használom az optimalizálás célfüggvényében. Ennek az az előnye, hogy az egyes sokaságra vonatkozó tulajdonságot fogalmaz meg és így átlagosan jobb kiértékelés végezhető el. A relatív szórás annyiból különleges, hogy az ár és távolság esetében a legkisebb, míg az értékelések esetében a legnagyobb értékhez közelítem.</a:t>
            </a:r>
          </a:p>
          <a:p>
            <a:endParaRPr lang="hu-HU" dirty="0"/>
          </a:p>
        </p:txBody>
      </p:sp>
      <p:sp>
        <p:nvSpPr>
          <p:cNvPr id="4" name="Dia számának helye 3"/>
          <p:cNvSpPr>
            <a:spLocks noGrp="1"/>
          </p:cNvSpPr>
          <p:nvPr>
            <p:ph type="sldNum" sz="quarter" idx="10"/>
          </p:nvPr>
        </p:nvSpPr>
        <p:spPr/>
        <p:txBody>
          <a:bodyPr/>
          <a:lstStyle/>
          <a:p>
            <a:fld id="{7E6313E3-71B3-4F25-8E78-35DCA1000E87}" type="slidenum">
              <a:rPr lang="en-US" smtClean="0"/>
              <a:t>7</a:t>
            </a:fld>
            <a:endParaRPr lang="en-US" dirty="0"/>
          </a:p>
        </p:txBody>
      </p:sp>
    </p:spTree>
    <p:extLst>
      <p:ext uri="{BB962C8B-B14F-4D97-AF65-F5344CB8AC3E}">
        <p14:creationId xmlns:p14="http://schemas.microsoft.com/office/powerpoint/2010/main" val="377110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Az optimalizáláshoz meg kellett állapítanom azokat a modelleket, amiket ki kell értékelni. Három különböző modellt alakítottam ki, annak függvényében, hogy az ár, a távolság vagy mindkettő az optimalizálás szempontja. A modellek alapja a szobák halmaza. Rajtuk vannak értelmezve azok az X bináris változók, amik a kiértékelés során azt fogják jelenteni, hogy mely szobák lesznek részei a megoldáshalmaznak. Ezen kívül van 2 bázisparaméter, amely minden modellben megadandó, ez a szobák kapacitása és az értékelésük. A két opcionális paraméter, amely a modell típusától függően megadandó az ár és a távolság. A modellben egy korlátozás szerepel a vendégek számára, vagyis hogy a kiválasztott szobák kapacitása legyen egyenlő a vendégek számával. A cél az ár, a távolság és az értékelésekből számított relatív szórások összegének minimalizálása. Az árat és a távolságot is minimalizáló célfüggvény látható a dia jobb alsó részén. Mivel összességében a célfüggvény nem lineáris függvény, ezért a probléma nemlineáris optimalizálási feladattá vált. A modelleket az AMPL modellező eszközzel készítettem el, illetve ezt az eszközt használom az optimalizáláshoz is. A </a:t>
            </a:r>
            <a:r>
              <a:rPr lang="hu-HU" dirty="0" err="1"/>
              <a:t>Bonmint-t</a:t>
            </a:r>
            <a:r>
              <a:rPr lang="hu-HU" dirty="0"/>
              <a:t>, egy az </a:t>
            </a:r>
            <a:r>
              <a:rPr lang="hu-HU" dirty="0" err="1"/>
              <a:t>AMPL-hez</a:t>
            </a:r>
            <a:r>
              <a:rPr lang="hu-HU" dirty="0"/>
              <a:t> letölthető nyílt forráskódú nemlineáris megoldót használok az optimalizálási feladat megoldásához.</a:t>
            </a:r>
          </a:p>
        </p:txBody>
      </p:sp>
      <p:sp>
        <p:nvSpPr>
          <p:cNvPr id="4" name="Dia számának helye 3"/>
          <p:cNvSpPr>
            <a:spLocks noGrp="1"/>
          </p:cNvSpPr>
          <p:nvPr>
            <p:ph type="sldNum" sz="quarter" idx="10"/>
          </p:nvPr>
        </p:nvSpPr>
        <p:spPr/>
        <p:txBody>
          <a:bodyPr/>
          <a:lstStyle/>
          <a:p>
            <a:fld id="{7E6313E3-71B3-4F25-8E78-35DCA1000E87}" type="slidenum">
              <a:rPr lang="en-US" smtClean="0"/>
              <a:t>8</a:t>
            </a:fld>
            <a:endParaRPr lang="en-US" dirty="0"/>
          </a:p>
        </p:txBody>
      </p:sp>
    </p:spTree>
    <p:extLst>
      <p:ext uri="{BB962C8B-B14F-4D97-AF65-F5344CB8AC3E}">
        <p14:creationId xmlns:p14="http://schemas.microsoft.com/office/powerpoint/2010/main" val="38727288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A webalkalmazás implementálásához a Ruby on Rails keretrendszert választottam. Ez a keretrendszer a produktivitásra és a hatékony, gyors fejlesztésre helyezi a hangsúlyt, ezért kézenfekvő választásnak bizonyult. A rendszer adatbázisaként a PostgreSQL technológiát választottam, amely az egyik legmegbízhatóbb nyílt forráskódú megoldások egyike. Az említett felhasználói szerepkörök kialakításában és azonosításukban segít a Devise nevű kiegészítő programcsomag. A weboldalakat a Bootstrap megjelenítési könyvtár segítségével tettem látványossá és élvezhetővé. A szálláshelyek térképes megjelenítéséhez Google </a:t>
            </a:r>
            <a:r>
              <a:rPr lang="hu-HU" dirty="0" err="1"/>
              <a:t>Maps-et</a:t>
            </a:r>
            <a:r>
              <a:rPr lang="hu-HU" dirty="0"/>
              <a:t> használtam. A munkám során a program verzióinak követésére és biztonsági mentésre a </a:t>
            </a:r>
            <a:r>
              <a:rPr lang="hu-HU" dirty="0" err="1"/>
              <a:t>Git-et</a:t>
            </a:r>
            <a:r>
              <a:rPr lang="hu-HU" dirty="0"/>
              <a:t>, illetve a </a:t>
            </a:r>
            <a:r>
              <a:rPr lang="hu-HU" dirty="0" err="1"/>
              <a:t>GitHub-ot</a:t>
            </a:r>
            <a:r>
              <a:rPr lang="hu-HU" dirty="0"/>
              <a:t> használtam.</a:t>
            </a:r>
          </a:p>
        </p:txBody>
      </p:sp>
      <p:sp>
        <p:nvSpPr>
          <p:cNvPr id="4" name="Dia számának helye 3"/>
          <p:cNvSpPr>
            <a:spLocks noGrp="1"/>
          </p:cNvSpPr>
          <p:nvPr>
            <p:ph type="sldNum" sz="quarter" idx="10"/>
          </p:nvPr>
        </p:nvSpPr>
        <p:spPr/>
        <p:txBody>
          <a:bodyPr/>
          <a:lstStyle/>
          <a:p>
            <a:fld id="{7E6313E3-71B3-4F25-8E78-35DCA1000E87}" type="slidenum">
              <a:rPr lang="en-US" smtClean="0"/>
              <a:t>9</a:t>
            </a:fld>
            <a:endParaRPr lang="en-US" dirty="0"/>
          </a:p>
        </p:txBody>
      </p:sp>
    </p:spTree>
    <p:extLst>
      <p:ext uri="{BB962C8B-B14F-4D97-AF65-F5344CB8AC3E}">
        <p14:creationId xmlns:p14="http://schemas.microsoft.com/office/powerpoint/2010/main" val="22448407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Címdia">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hu-HU" smtClean="0"/>
              <a:t>Mintacím szerkesztése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hu-HU" smtClean="0"/>
              <a:t>Alcím mintájának szerkesztése</a:t>
            </a:r>
            <a:endParaRPr lang="en-US" dirty="0"/>
          </a:p>
        </p:txBody>
      </p:sp>
      <p:sp>
        <p:nvSpPr>
          <p:cNvPr id="4" name="Date Placeholder 3"/>
          <p:cNvSpPr>
            <a:spLocks noGrp="1"/>
          </p:cNvSpPr>
          <p:nvPr>
            <p:ph type="dt" sz="half" idx="10"/>
          </p:nvPr>
        </p:nvSpPr>
        <p:spPr/>
        <p:txBody>
          <a:bodyPr/>
          <a:lstStyle/>
          <a:p>
            <a:r>
              <a:rPr lang="hu-HU" smtClean="0"/>
              <a:t>2015. 04. 22.</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4647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smtClean="0"/>
              <a:t>Mintacím szerkesztése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hu-HU" smtClean="0"/>
              <a:t>Mintaszöveg szerkesztése</a:t>
            </a:r>
          </a:p>
          <a:p>
            <a:pPr lvl="1"/>
            <a:r>
              <a:rPr lang="hu-HU" smtClean="0"/>
              <a:t>Második szint</a:t>
            </a:r>
          </a:p>
          <a:p>
            <a:pPr lvl="2"/>
            <a:r>
              <a:rPr lang="hu-HU" smtClean="0"/>
              <a:t>Harmadik szint</a:t>
            </a:r>
          </a:p>
          <a:p>
            <a:pPr lvl="3"/>
            <a:r>
              <a:rPr lang="hu-HU" smtClean="0"/>
              <a:t>Negyedik szint</a:t>
            </a:r>
          </a:p>
          <a:p>
            <a:pPr lvl="4"/>
            <a:r>
              <a:rPr lang="hu-HU" smtClean="0"/>
              <a:t>Ötödik szint</a:t>
            </a:r>
            <a:endParaRPr lang="en-US" dirty="0"/>
          </a:p>
        </p:txBody>
      </p:sp>
      <p:sp>
        <p:nvSpPr>
          <p:cNvPr id="4" name="Date Placeholder 3"/>
          <p:cNvSpPr>
            <a:spLocks noGrp="1"/>
          </p:cNvSpPr>
          <p:nvPr>
            <p:ph type="dt" sz="half" idx="10"/>
          </p:nvPr>
        </p:nvSpPr>
        <p:spPr/>
        <p:txBody>
          <a:bodyPr/>
          <a:lstStyle/>
          <a:p>
            <a:r>
              <a:rPr lang="hu-HU" smtClean="0"/>
              <a:t>2015. 04. 22.</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75436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Függőleges cím és szöve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hu-HU" smtClean="0"/>
              <a:t>Mintacím szerkesztése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hu-HU" smtClean="0"/>
              <a:t>Mintaszöveg szerkesztése</a:t>
            </a:r>
          </a:p>
          <a:p>
            <a:pPr lvl="1"/>
            <a:r>
              <a:rPr lang="hu-HU" smtClean="0"/>
              <a:t>Második szint</a:t>
            </a:r>
          </a:p>
          <a:p>
            <a:pPr lvl="2"/>
            <a:r>
              <a:rPr lang="hu-HU" smtClean="0"/>
              <a:t>Harmadik szint</a:t>
            </a:r>
          </a:p>
          <a:p>
            <a:pPr lvl="3"/>
            <a:r>
              <a:rPr lang="hu-HU" smtClean="0"/>
              <a:t>Negyedik szint</a:t>
            </a:r>
          </a:p>
          <a:p>
            <a:pPr lvl="4"/>
            <a:r>
              <a:rPr lang="hu-HU" smtClean="0"/>
              <a:t>Ötödik szint</a:t>
            </a:r>
            <a:endParaRPr lang="en-US" dirty="0"/>
          </a:p>
        </p:txBody>
      </p:sp>
      <p:sp>
        <p:nvSpPr>
          <p:cNvPr id="4" name="Date Placeholder 3"/>
          <p:cNvSpPr>
            <a:spLocks noGrp="1"/>
          </p:cNvSpPr>
          <p:nvPr>
            <p:ph type="dt" sz="half" idx="10"/>
          </p:nvPr>
        </p:nvSpPr>
        <p:spPr/>
        <p:txBody>
          <a:bodyPr/>
          <a:lstStyle/>
          <a:p>
            <a:r>
              <a:rPr lang="hu-HU" smtClean="0"/>
              <a:t>2015. 04. 22.</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0545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smtClean="0"/>
              <a:t>Mintacím szerkesztése</a:t>
            </a:r>
            <a:endParaRPr lang="en-US" dirty="0"/>
          </a:p>
        </p:txBody>
      </p:sp>
      <p:sp>
        <p:nvSpPr>
          <p:cNvPr id="3" name="Content Placeholder 2"/>
          <p:cNvSpPr>
            <a:spLocks noGrp="1"/>
          </p:cNvSpPr>
          <p:nvPr>
            <p:ph idx="1"/>
          </p:nvPr>
        </p:nvSpPr>
        <p:spPr/>
        <p:txBody>
          <a:bodyPr/>
          <a:lstStyle/>
          <a:p>
            <a:pPr lvl="0"/>
            <a:r>
              <a:rPr lang="hu-HU" smtClean="0"/>
              <a:t>Mintaszöveg szerkesztése</a:t>
            </a:r>
          </a:p>
          <a:p>
            <a:pPr lvl="1"/>
            <a:r>
              <a:rPr lang="hu-HU" smtClean="0"/>
              <a:t>Második szint</a:t>
            </a:r>
          </a:p>
          <a:p>
            <a:pPr lvl="2"/>
            <a:r>
              <a:rPr lang="hu-HU" smtClean="0"/>
              <a:t>Harmadik szint</a:t>
            </a:r>
          </a:p>
          <a:p>
            <a:pPr lvl="3"/>
            <a:r>
              <a:rPr lang="hu-HU" smtClean="0"/>
              <a:t>Negyedik szint</a:t>
            </a:r>
          </a:p>
          <a:p>
            <a:pPr lvl="4"/>
            <a:r>
              <a:rPr lang="hu-HU" smtClean="0"/>
              <a:t>Ötödik szint</a:t>
            </a:r>
            <a:endParaRPr lang="en-US" dirty="0"/>
          </a:p>
        </p:txBody>
      </p:sp>
      <p:sp>
        <p:nvSpPr>
          <p:cNvPr id="4" name="Date Placeholder 3"/>
          <p:cNvSpPr>
            <a:spLocks noGrp="1"/>
          </p:cNvSpPr>
          <p:nvPr>
            <p:ph type="dt" sz="half" idx="10"/>
          </p:nvPr>
        </p:nvSpPr>
        <p:spPr/>
        <p:txBody>
          <a:bodyPr/>
          <a:lstStyle/>
          <a:p>
            <a:r>
              <a:rPr lang="hu-HU" smtClean="0"/>
              <a:t>2015. 04. 22.</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0695211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zakaszfejléc">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hu-HU" smtClean="0"/>
              <a:t>Mintacím szerkesztése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u-HU" smtClean="0"/>
              <a:t>Mintaszöveg szerkesztése</a:t>
            </a:r>
          </a:p>
        </p:txBody>
      </p:sp>
      <p:sp>
        <p:nvSpPr>
          <p:cNvPr id="4" name="Date Placeholder 3"/>
          <p:cNvSpPr>
            <a:spLocks noGrp="1"/>
          </p:cNvSpPr>
          <p:nvPr>
            <p:ph type="dt" sz="half" idx="10"/>
          </p:nvPr>
        </p:nvSpPr>
        <p:spPr/>
        <p:txBody>
          <a:bodyPr/>
          <a:lstStyle/>
          <a:p>
            <a:r>
              <a:rPr lang="hu-HU" smtClean="0"/>
              <a:t>2015. 04. 22.</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408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hu-HU" smtClean="0"/>
              <a:t>Mintacím szerkesztése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hu-HU" smtClean="0"/>
              <a:t>Mintaszöveg szerkesztése</a:t>
            </a:r>
          </a:p>
          <a:p>
            <a:pPr lvl="1"/>
            <a:r>
              <a:rPr lang="hu-HU" smtClean="0"/>
              <a:t>Második szint</a:t>
            </a:r>
          </a:p>
          <a:p>
            <a:pPr lvl="2"/>
            <a:r>
              <a:rPr lang="hu-HU" smtClean="0"/>
              <a:t>Harmadik szint</a:t>
            </a:r>
          </a:p>
          <a:p>
            <a:pPr lvl="3"/>
            <a:r>
              <a:rPr lang="hu-HU" smtClean="0"/>
              <a:t>Negyedik szint</a:t>
            </a:r>
          </a:p>
          <a:p>
            <a:pPr lvl="4"/>
            <a:r>
              <a:rPr lang="hu-HU" smtClean="0"/>
              <a:t>Ötödik szint</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hu-HU" smtClean="0"/>
              <a:t>Mintaszöveg szerkesztése</a:t>
            </a:r>
          </a:p>
          <a:p>
            <a:pPr lvl="1"/>
            <a:r>
              <a:rPr lang="hu-HU" smtClean="0"/>
              <a:t>Második szint</a:t>
            </a:r>
          </a:p>
          <a:p>
            <a:pPr lvl="2"/>
            <a:r>
              <a:rPr lang="hu-HU" smtClean="0"/>
              <a:t>Harmadik szint</a:t>
            </a:r>
          </a:p>
          <a:p>
            <a:pPr lvl="3"/>
            <a:r>
              <a:rPr lang="hu-HU" smtClean="0"/>
              <a:t>Negyedik szint</a:t>
            </a:r>
          </a:p>
          <a:p>
            <a:pPr lvl="4"/>
            <a:r>
              <a:rPr lang="hu-HU" smtClean="0"/>
              <a:t>Ötödik szint</a:t>
            </a:r>
            <a:endParaRPr lang="en-US" dirty="0"/>
          </a:p>
        </p:txBody>
      </p:sp>
      <p:sp>
        <p:nvSpPr>
          <p:cNvPr id="5" name="Date Placeholder 4"/>
          <p:cNvSpPr>
            <a:spLocks noGrp="1"/>
          </p:cNvSpPr>
          <p:nvPr>
            <p:ph type="dt" sz="half" idx="10"/>
          </p:nvPr>
        </p:nvSpPr>
        <p:spPr/>
        <p:txBody>
          <a:bodyPr/>
          <a:lstStyle/>
          <a:p>
            <a:r>
              <a:rPr lang="hu-HU" smtClean="0"/>
              <a:t>2015. 04. 22.</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92291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hu-HU" smtClean="0"/>
              <a:t>Mintacím szerkesztése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smtClean="0"/>
              <a:t>Mintaszöveg szerkesztése</a:t>
            </a:r>
          </a:p>
        </p:txBody>
      </p:sp>
      <p:sp>
        <p:nvSpPr>
          <p:cNvPr id="4" name="Content Placeholder 3"/>
          <p:cNvSpPr>
            <a:spLocks noGrp="1"/>
          </p:cNvSpPr>
          <p:nvPr>
            <p:ph sz="half" idx="2"/>
          </p:nvPr>
        </p:nvSpPr>
        <p:spPr>
          <a:xfrm>
            <a:off x="1097280" y="2582335"/>
            <a:ext cx="4937760" cy="3286760"/>
          </a:xfrm>
        </p:spPr>
        <p:txBody>
          <a:bodyPr/>
          <a:lstStyle/>
          <a:p>
            <a:pPr lvl="0"/>
            <a:r>
              <a:rPr lang="hu-HU" smtClean="0"/>
              <a:t>Mintaszöveg szerkesztése</a:t>
            </a:r>
          </a:p>
          <a:p>
            <a:pPr lvl="1"/>
            <a:r>
              <a:rPr lang="hu-HU" smtClean="0"/>
              <a:t>Második szint</a:t>
            </a:r>
          </a:p>
          <a:p>
            <a:pPr lvl="2"/>
            <a:r>
              <a:rPr lang="hu-HU" smtClean="0"/>
              <a:t>Harmadik szint</a:t>
            </a:r>
          </a:p>
          <a:p>
            <a:pPr lvl="3"/>
            <a:r>
              <a:rPr lang="hu-HU" smtClean="0"/>
              <a:t>Negyedik szint</a:t>
            </a:r>
          </a:p>
          <a:p>
            <a:pPr lvl="4"/>
            <a:r>
              <a:rPr lang="hu-HU" smtClean="0"/>
              <a:t>Ötödik szint</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smtClean="0"/>
              <a:t>Mintaszöveg szerkesztése</a:t>
            </a:r>
          </a:p>
        </p:txBody>
      </p:sp>
      <p:sp>
        <p:nvSpPr>
          <p:cNvPr id="6" name="Content Placeholder 5"/>
          <p:cNvSpPr>
            <a:spLocks noGrp="1"/>
          </p:cNvSpPr>
          <p:nvPr>
            <p:ph sz="quarter" idx="4"/>
          </p:nvPr>
        </p:nvSpPr>
        <p:spPr>
          <a:xfrm>
            <a:off x="6217920" y="2582334"/>
            <a:ext cx="4937760" cy="3286760"/>
          </a:xfrm>
        </p:spPr>
        <p:txBody>
          <a:bodyPr/>
          <a:lstStyle/>
          <a:p>
            <a:pPr lvl="0"/>
            <a:r>
              <a:rPr lang="hu-HU" smtClean="0"/>
              <a:t>Mintaszöveg szerkesztése</a:t>
            </a:r>
          </a:p>
          <a:p>
            <a:pPr lvl="1"/>
            <a:r>
              <a:rPr lang="hu-HU" smtClean="0"/>
              <a:t>Második szint</a:t>
            </a:r>
          </a:p>
          <a:p>
            <a:pPr lvl="2"/>
            <a:r>
              <a:rPr lang="hu-HU" smtClean="0"/>
              <a:t>Harmadik szint</a:t>
            </a:r>
          </a:p>
          <a:p>
            <a:pPr lvl="3"/>
            <a:r>
              <a:rPr lang="hu-HU" smtClean="0"/>
              <a:t>Negyedik szint</a:t>
            </a:r>
          </a:p>
          <a:p>
            <a:pPr lvl="4"/>
            <a:r>
              <a:rPr lang="hu-HU" smtClean="0"/>
              <a:t>Ötödik szint</a:t>
            </a:r>
            <a:endParaRPr lang="en-US" dirty="0"/>
          </a:p>
        </p:txBody>
      </p:sp>
      <p:sp>
        <p:nvSpPr>
          <p:cNvPr id="7" name="Date Placeholder 6"/>
          <p:cNvSpPr>
            <a:spLocks noGrp="1"/>
          </p:cNvSpPr>
          <p:nvPr>
            <p:ph type="dt" sz="half" idx="10"/>
          </p:nvPr>
        </p:nvSpPr>
        <p:spPr/>
        <p:txBody>
          <a:bodyPr/>
          <a:lstStyle/>
          <a:p>
            <a:r>
              <a:rPr lang="hu-HU" smtClean="0"/>
              <a:t>2015. 04. 22.</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074553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smtClean="0"/>
              <a:t>Mintacím szerkesztése</a:t>
            </a:r>
            <a:endParaRPr lang="en-US" dirty="0"/>
          </a:p>
        </p:txBody>
      </p:sp>
      <p:sp>
        <p:nvSpPr>
          <p:cNvPr id="3" name="Date Placeholder 2"/>
          <p:cNvSpPr>
            <a:spLocks noGrp="1"/>
          </p:cNvSpPr>
          <p:nvPr>
            <p:ph type="dt" sz="half" idx="10"/>
          </p:nvPr>
        </p:nvSpPr>
        <p:spPr/>
        <p:txBody>
          <a:bodyPr/>
          <a:lstStyle/>
          <a:p>
            <a:r>
              <a:rPr lang="hu-HU" smtClean="0"/>
              <a:t>2015. 04. 22.</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78687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Üres">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r>
              <a:rPr lang="hu-HU" smtClean="0"/>
              <a:t>2015. 04. 22.</a:t>
            </a:r>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45649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Tartalomrész képaláírással">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hu-HU" smtClean="0"/>
              <a:t>Mintacím szerkesztése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hu-HU" smtClean="0"/>
              <a:t>Mintaszöveg szerkesztése</a:t>
            </a:r>
          </a:p>
          <a:p>
            <a:pPr lvl="1"/>
            <a:r>
              <a:rPr lang="hu-HU" smtClean="0"/>
              <a:t>Második szint</a:t>
            </a:r>
          </a:p>
          <a:p>
            <a:pPr lvl="2"/>
            <a:r>
              <a:rPr lang="hu-HU" smtClean="0"/>
              <a:t>Harmadik szint</a:t>
            </a:r>
          </a:p>
          <a:p>
            <a:pPr lvl="3"/>
            <a:r>
              <a:rPr lang="hu-HU" smtClean="0"/>
              <a:t>Negyedik szint</a:t>
            </a:r>
          </a:p>
          <a:p>
            <a:pPr lvl="4"/>
            <a:r>
              <a:rPr lang="hu-HU" smtClean="0"/>
              <a:t>Ötödik szint</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smtClean="0"/>
              <a:t>Mintaszöveg szerkesztése</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r>
              <a:rPr lang="hu-HU" smtClean="0"/>
              <a:t>2015. 04. 22.</a:t>
            </a:r>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741854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Kép képaláírással">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hu-HU" smtClean="0"/>
              <a:t>Mintacím szerkesztése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u-HU" dirty="0" smtClean="0"/>
              <a:t>Kép beszúrásához kattintson az ikonra</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smtClean="0"/>
              <a:t>Mintaszöveg szerkesztése</a:t>
            </a:r>
          </a:p>
        </p:txBody>
      </p:sp>
      <p:sp>
        <p:nvSpPr>
          <p:cNvPr id="5" name="Date Placeholder 4"/>
          <p:cNvSpPr>
            <a:spLocks noGrp="1"/>
          </p:cNvSpPr>
          <p:nvPr>
            <p:ph type="dt" sz="half" idx="10"/>
          </p:nvPr>
        </p:nvSpPr>
        <p:spPr/>
        <p:txBody>
          <a:bodyPr/>
          <a:lstStyle/>
          <a:p>
            <a:r>
              <a:rPr lang="hu-HU" smtClean="0"/>
              <a:t>2015. 04. 22.</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026804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hu-HU" smtClean="0"/>
              <a:t>Mintacím szerkesztése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hu-HU" smtClean="0"/>
              <a:t>Mintaszöveg szerkesztése</a:t>
            </a:r>
          </a:p>
          <a:p>
            <a:pPr lvl="1"/>
            <a:r>
              <a:rPr lang="hu-HU" smtClean="0"/>
              <a:t>Második szint</a:t>
            </a:r>
          </a:p>
          <a:p>
            <a:pPr lvl="2"/>
            <a:r>
              <a:rPr lang="hu-HU" smtClean="0"/>
              <a:t>Harmadik szint</a:t>
            </a:r>
          </a:p>
          <a:p>
            <a:pPr lvl="3"/>
            <a:r>
              <a:rPr lang="hu-HU" smtClean="0"/>
              <a:t>Negyedik szint</a:t>
            </a:r>
          </a:p>
          <a:p>
            <a:pPr lvl="4"/>
            <a:r>
              <a:rPr lang="hu-HU" smtClean="0"/>
              <a:t>Ötödik szint</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r>
              <a:rPr lang="hu-HU" smtClean="0"/>
              <a:t>2015. 04. 22.</a:t>
            </a:r>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5494777"/>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hdr="0" ft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notesSlide" Target="../notesSlides/notesSlide7.xml"/><Relationship Id="rId7" Type="http://schemas.openxmlformats.org/officeDocument/2006/relationships/oleObject" Target="file:///C:\Users\Rozsenich\Documents\THESIS\Diagrams\distance_category.vsdx"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emf"/><Relationship Id="rId5" Type="http://schemas.openxmlformats.org/officeDocument/2006/relationships/oleObject" Target="file:///C:\Users\Rozsenich\Documents\THESIS\Diagrams\price_category.vsdx"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5.png"/><Relationship Id="rId5" Type="http://schemas.openxmlformats.org/officeDocument/2006/relationships/image" Target="../media/image4.emf"/><Relationship Id="rId4" Type="http://schemas.openxmlformats.org/officeDocument/2006/relationships/oleObject" Target="file:///C:\Users\Rozsenich\Documents\THESIS\Diagrams\room_nlp_object_extra3_2.vsdx"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p:cNvSpPr>
            <a:spLocks noGrp="1"/>
          </p:cNvSpPr>
          <p:nvPr>
            <p:ph type="ctrTitle"/>
          </p:nvPr>
        </p:nvSpPr>
        <p:spPr/>
        <p:txBody>
          <a:bodyPr>
            <a:normAutofit fontScale="90000"/>
          </a:bodyPr>
          <a:lstStyle/>
          <a:p>
            <a:r>
              <a:rPr lang="hu-HU" dirty="0">
                <a:latin typeface="Cambria" panose="02040503050406030204" pitchFamily="18" charset="0"/>
              </a:rPr>
              <a:t>Vendéglátói szálláshelyek csoportos foglalását megvalósító rendszer </a:t>
            </a:r>
            <a:r>
              <a:rPr lang="hu-HU" dirty="0" smtClean="0">
                <a:latin typeface="Cambria" panose="02040503050406030204" pitchFamily="18" charset="0"/>
              </a:rPr>
              <a:t>fejlesztése</a:t>
            </a:r>
            <a:endParaRPr lang="en-US" dirty="0">
              <a:latin typeface="Cambria" panose="02040503050406030204" pitchFamily="18" charset="0"/>
            </a:endParaRPr>
          </a:p>
        </p:txBody>
      </p:sp>
      <p:sp>
        <p:nvSpPr>
          <p:cNvPr id="3" name="Alcím 2"/>
          <p:cNvSpPr>
            <a:spLocks noGrp="1"/>
          </p:cNvSpPr>
          <p:nvPr>
            <p:ph type="subTitle" idx="1"/>
          </p:nvPr>
        </p:nvSpPr>
        <p:spPr/>
        <p:txBody>
          <a:bodyPr>
            <a:normAutofit fontScale="85000" lnSpcReduction="20000"/>
          </a:bodyPr>
          <a:lstStyle/>
          <a:p>
            <a:r>
              <a:rPr lang="hu-HU" cap="none" dirty="0" smtClean="0">
                <a:solidFill>
                  <a:schemeClr val="tx1">
                    <a:lumMod val="75000"/>
                    <a:lumOff val="25000"/>
                  </a:schemeClr>
                </a:solidFill>
                <a:latin typeface="Cambria" panose="02040503050406030204" pitchFamily="18" charset="0"/>
              </a:rPr>
              <a:t>Hallgató: Rozsenich Balázs</a:t>
            </a:r>
          </a:p>
          <a:p>
            <a:r>
              <a:rPr lang="hu-HU" cap="none" dirty="0" smtClean="0">
                <a:solidFill>
                  <a:schemeClr val="tx1">
                    <a:lumMod val="75000"/>
                    <a:lumOff val="25000"/>
                  </a:schemeClr>
                </a:solidFill>
                <a:latin typeface="Cambria" panose="02040503050406030204" pitchFamily="18" charset="0"/>
              </a:rPr>
              <a:t>Témavezető: Frits Márton</a:t>
            </a:r>
          </a:p>
          <a:p>
            <a:r>
              <a:rPr lang="hu-HU" cap="none" dirty="0" smtClean="0">
                <a:solidFill>
                  <a:schemeClr val="tx1">
                    <a:lumMod val="75000"/>
                    <a:lumOff val="25000"/>
                  </a:schemeClr>
                </a:solidFill>
                <a:latin typeface="Cambria" panose="02040503050406030204" pitchFamily="18" charset="0"/>
              </a:rPr>
              <a:t>2015, Pannon Egyetem, mérnökinformatikus BSc szakdolgozat</a:t>
            </a:r>
            <a:endParaRPr lang="en-US" cap="none" dirty="0">
              <a:solidFill>
                <a:schemeClr val="tx1">
                  <a:lumMod val="75000"/>
                  <a:lumOff val="25000"/>
                </a:schemeClr>
              </a:solidFill>
              <a:latin typeface="Cambria" panose="02040503050406030204" pitchFamily="18" charset="0"/>
            </a:endParaRP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pPr/>
              <a:t>1</a:t>
            </a:fld>
            <a:endParaRPr lang="en-US" sz="2000" dirty="0">
              <a:latin typeface="Cambria" panose="02040503050406030204" pitchFamily="18" charset="0"/>
            </a:endParaRPr>
          </a:p>
        </p:txBody>
      </p:sp>
      <p:sp>
        <p:nvSpPr>
          <p:cNvPr id="6" name="Szövegdoboz 5"/>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210852667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églalap 5"/>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Cím 1"/>
          <p:cNvSpPr>
            <a:spLocks noGrp="1"/>
          </p:cNvSpPr>
          <p:nvPr>
            <p:ph type="title"/>
          </p:nvPr>
        </p:nvSpPr>
        <p:spPr>
          <a:xfrm>
            <a:off x="1097280" y="304800"/>
            <a:ext cx="10058400" cy="730195"/>
          </a:xfrm>
        </p:spPr>
        <p:txBody>
          <a:bodyPr/>
          <a:lstStyle/>
          <a:p>
            <a:pPr algn="ctr"/>
            <a:r>
              <a:rPr lang="hu-HU" dirty="0" smtClean="0">
                <a:latin typeface="Cambria" panose="02040503050406030204" pitchFamily="18" charset="0"/>
              </a:rPr>
              <a:t>Eredmények</a:t>
            </a:r>
            <a:endParaRPr lang="en-US" dirty="0">
              <a:latin typeface="Cambria" panose="02040503050406030204" pitchFamily="18" charset="0"/>
            </a:endParaRPr>
          </a:p>
        </p:txBody>
      </p:sp>
      <p:sp>
        <p:nvSpPr>
          <p:cNvPr id="3" name="Tartalom helye 2"/>
          <p:cNvSpPr>
            <a:spLocks noGrp="1"/>
          </p:cNvSpPr>
          <p:nvPr>
            <p:ph idx="1"/>
          </p:nvPr>
        </p:nvSpPr>
        <p:spPr>
          <a:xfrm>
            <a:off x="331304" y="1283192"/>
            <a:ext cx="5777948" cy="4786303"/>
          </a:xfrm>
        </p:spPr>
        <p:txBody>
          <a:bodyPr>
            <a:normAutofit/>
          </a:bodyPr>
          <a:lstStyle/>
          <a:p>
            <a:pPr marL="0" indent="0" algn="ctr">
              <a:buNone/>
            </a:pPr>
            <a:r>
              <a:rPr lang="hu-HU" sz="3200" b="1" dirty="0" smtClean="0">
                <a:latin typeface="Cambria" panose="02040503050406030204" pitchFamily="18" charset="0"/>
              </a:rPr>
              <a:t>Teszt adatok</a:t>
            </a:r>
            <a:endParaRPr lang="hu-HU" sz="2800" b="1" dirty="0">
              <a:latin typeface="Cambria" panose="02040503050406030204" pitchFamily="18" charset="0"/>
            </a:endParaRPr>
          </a:p>
          <a:p>
            <a:pPr marL="357188" indent="-357188">
              <a:buFont typeface="Wingdings" panose="05000000000000000000" pitchFamily="2" charset="2"/>
              <a:buChar char="§"/>
            </a:pPr>
            <a:r>
              <a:rPr lang="hu-HU" sz="2800" b="1" dirty="0" smtClean="0">
                <a:latin typeface="Cambria" panose="02040503050406030204" pitchFamily="18" charset="0"/>
              </a:rPr>
              <a:t>Budapest</a:t>
            </a:r>
            <a:r>
              <a:rPr lang="hu-HU" sz="2800" dirty="0" smtClean="0">
                <a:latin typeface="Cambria" panose="02040503050406030204" pitchFamily="18" charset="0"/>
              </a:rPr>
              <a:t>i szálláshelyek</a:t>
            </a:r>
          </a:p>
          <a:p>
            <a:pPr marL="357188" indent="-357188">
              <a:buFont typeface="Wingdings" panose="05000000000000000000" pitchFamily="2" charset="2"/>
              <a:buChar char="§"/>
            </a:pPr>
            <a:r>
              <a:rPr lang="hu-HU" sz="2800" dirty="0" smtClean="0">
                <a:latin typeface="Cambria" panose="02040503050406030204" pitchFamily="18" charset="0"/>
              </a:rPr>
              <a:t>Szálláshelyek </a:t>
            </a:r>
            <a:r>
              <a:rPr lang="hu-HU" sz="2800" b="1" dirty="0" smtClean="0">
                <a:latin typeface="Cambria" panose="02040503050406030204" pitchFamily="18" charset="0"/>
              </a:rPr>
              <a:t>elszórtan</a:t>
            </a:r>
          </a:p>
          <a:p>
            <a:pPr marL="357188" indent="-357188">
              <a:buFont typeface="Wingdings" panose="05000000000000000000" pitchFamily="2" charset="2"/>
              <a:buChar char="§"/>
            </a:pPr>
            <a:r>
              <a:rPr lang="hu-HU" sz="2800" b="1" dirty="0" smtClean="0">
                <a:latin typeface="Cambria" panose="02040503050406030204" pitchFamily="18" charset="0"/>
              </a:rPr>
              <a:t>Luxusszálloda</a:t>
            </a:r>
            <a:r>
              <a:rPr lang="hu-HU" sz="2800" dirty="0" smtClean="0">
                <a:latin typeface="Cambria" panose="02040503050406030204" pitchFamily="18" charset="0"/>
              </a:rPr>
              <a:t> és </a:t>
            </a:r>
            <a:r>
              <a:rPr lang="hu-HU" sz="2800" b="1" dirty="0" smtClean="0">
                <a:latin typeface="Cambria" panose="02040503050406030204" pitchFamily="18" charset="0"/>
              </a:rPr>
              <a:t>olcsó apartmanház </a:t>
            </a:r>
            <a:r>
              <a:rPr lang="hu-HU" sz="2800" dirty="0" smtClean="0">
                <a:latin typeface="Cambria" panose="02040503050406030204" pitchFamily="18" charset="0"/>
              </a:rPr>
              <a:t>egyaránt szerepel</a:t>
            </a:r>
          </a:p>
          <a:p>
            <a:pPr marL="357188" indent="-357188">
              <a:buFont typeface="Wingdings" panose="05000000000000000000" pitchFamily="2" charset="2"/>
              <a:buChar char="§"/>
            </a:pPr>
            <a:r>
              <a:rPr lang="hu-HU" sz="2800" b="1" dirty="0" smtClean="0">
                <a:latin typeface="Cambria" panose="02040503050406030204" pitchFamily="18" charset="0"/>
              </a:rPr>
              <a:t>Alacsony kapacitás </a:t>
            </a:r>
            <a:r>
              <a:rPr lang="hu-HU" sz="2800" dirty="0" smtClean="0">
                <a:latin typeface="Cambria" panose="02040503050406030204" pitchFamily="18" charset="0"/>
              </a:rPr>
              <a:t>szimulálja a </a:t>
            </a:r>
            <a:r>
              <a:rPr lang="hu-HU" sz="2800" b="1" dirty="0" smtClean="0">
                <a:latin typeface="Cambria" panose="02040503050406030204" pitchFamily="18" charset="0"/>
              </a:rPr>
              <a:t>zsúfoltságot</a:t>
            </a:r>
          </a:p>
          <a:p>
            <a:pPr marL="357188" indent="-357188">
              <a:buFont typeface="Wingdings" panose="05000000000000000000" pitchFamily="2" charset="2"/>
              <a:buChar char="§"/>
            </a:pPr>
            <a:r>
              <a:rPr lang="hu-HU" sz="2800" b="1" dirty="0" smtClean="0">
                <a:latin typeface="Cambria" panose="02040503050406030204" pitchFamily="18" charset="0"/>
              </a:rPr>
              <a:t>Teszt csoport: 58 fő</a:t>
            </a:r>
          </a:p>
          <a:p>
            <a:pPr marL="0" indent="0">
              <a:buNone/>
            </a:pPr>
            <a:endParaRPr lang="hu-HU" sz="2800" dirty="0" smtClean="0">
              <a:latin typeface="Cambria" panose="02040503050406030204" pitchFamily="18" charset="0"/>
            </a:endParaRP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10</a:t>
            </a:fld>
            <a:endParaRPr lang="en-US" sz="2000" dirty="0">
              <a:latin typeface="Cambria" panose="02040503050406030204" pitchFamily="18" charset="0"/>
            </a:endParaRPr>
          </a:p>
        </p:txBody>
      </p:sp>
      <p:pic>
        <p:nvPicPr>
          <p:cNvPr id="8" name="Kép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6480" y="1283192"/>
            <a:ext cx="5788943" cy="4341707"/>
          </a:xfrm>
          <a:prstGeom prst="rect">
            <a:avLst/>
          </a:prstGeom>
        </p:spPr>
      </p:pic>
      <p:sp>
        <p:nvSpPr>
          <p:cNvPr id="10" name="Szövegdoboz 9"/>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22034525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églalap 5"/>
          <p:cNvSpPr/>
          <p:nvPr/>
        </p:nvSpPr>
        <p:spPr>
          <a:xfrm>
            <a:off x="994575" y="1540933"/>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Cím 1"/>
          <p:cNvSpPr>
            <a:spLocks noGrp="1"/>
          </p:cNvSpPr>
          <p:nvPr>
            <p:ph type="title"/>
          </p:nvPr>
        </p:nvSpPr>
        <p:spPr>
          <a:xfrm>
            <a:off x="1097280" y="304800"/>
            <a:ext cx="10058400" cy="730195"/>
          </a:xfrm>
        </p:spPr>
        <p:txBody>
          <a:bodyPr/>
          <a:lstStyle/>
          <a:p>
            <a:pPr algn="ctr"/>
            <a:r>
              <a:rPr lang="hu-HU" dirty="0" smtClean="0">
                <a:latin typeface="Cambria" panose="02040503050406030204" pitchFamily="18" charset="0"/>
              </a:rPr>
              <a:t>Eredmények</a:t>
            </a:r>
            <a:endParaRPr lang="en-US" dirty="0">
              <a:latin typeface="Cambria" panose="02040503050406030204" pitchFamily="18" charset="0"/>
            </a:endParaRPr>
          </a:p>
        </p:txBody>
      </p:sp>
      <p:sp>
        <p:nvSpPr>
          <p:cNvPr id="3" name="Tartalom helye 2"/>
          <p:cNvSpPr>
            <a:spLocks noGrp="1"/>
          </p:cNvSpPr>
          <p:nvPr>
            <p:ph idx="1"/>
          </p:nvPr>
        </p:nvSpPr>
        <p:spPr>
          <a:xfrm>
            <a:off x="318051" y="1258957"/>
            <a:ext cx="3631097" cy="4845509"/>
          </a:xfrm>
        </p:spPr>
        <p:txBody>
          <a:bodyPr>
            <a:normAutofit/>
          </a:bodyPr>
          <a:lstStyle/>
          <a:p>
            <a:pPr marL="0" indent="0" algn="ctr">
              <a:buNone/>
            </a:pPr>
            <a:r>
              <a:rPr lang="hu-HU" sz="3200" b="1" dirty="0" smtClean="0">
                <a:latin typeface="Cambria" panose="02040503050406030204" pitchFamily="18" charset="0"/>
              </a:rPr>
              <a:t>Teszt 1: olcsó</a:t>
            </a:r>
          </a:p>
          <a:p>
            <a:pPr marL="0" indent="0">
              <a:buNone/>
            </a:pPr>
            <a:r>
              <a:rPr lang="hu-HU" sz="2400" dirty="0" smtClean="0">
                <a:latin typeface="Cambria" panose="02040503050406030204" pitchFamily="18" charset="0"/>
              </a:rPr>
              <a:t>Átlagos ár: </a:t>
            </a:r>
            <a:r>
              <a:rPr lang="hu-HU" sz="2400" b="1" dirty="0" smtClean="0">
                <a:latin typeface="Cambria" panose="02040503050406030204" pitchFamily="18" charset="0"/>
              </a:rPr>
              <a:t>13.909,04 Ft</a:t>
            </a:r>
          </a:p>
          <a:p>
            <a:pPr marL="0" indent="0">
              <a:buNone/>
            </a:pPr>
            <a:r>
              <a:rPr lang="hu-HU" sz="2400" dirty="0" smtClean="0">
                <a:latin typeface="Cambria" panose="02040503050406030204" pitchFamily="18" charset="0"/>
              </a:rPr>
              <a:t>Átlagos távolság: </a:t>
            </a:r>
            <a:r>
              <a:rPr lang="hu-HU" sz="2400" b="1" dirty="0" smtClean="0">
                <a:latin typeface="Cambria" panose="02040503050406030204" pitchFamily="18" charset="0"/>
              </a:rPr>
              <a:t>4,39 km</a:t>
            </a: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11</a:t>
            </a:fld>
            <a:endParaRPr lang="en-US" sz="2000" dirty="0">
              <a:latin typeface="Cambria" panose="02040503050406030204" pitchFamily="18" charset="0"/>
            </a:endParaRPr>
          </a:p>
        </p:txBody>
      </p:sp>
      <p:sp>
        <p:nvSpPr>
          <p:cNvPr id="8" name="Tartalom helye 2"/>
          <p:cNvSpPr txBox="1">
            <a:spLocks/>
          </p:cNvSpPr>
          <p:nvPr/>
        </p:nvSpPr>
        <p:spPr>
          <a:xfrm>
            <a:off x="4241003" y="1258957"/>
            <a:ext cx="3842824" cy="4845509"/>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r>
              <a:rPr lang="hu-HU" sz="3200" b="1" dirty="0" smtClean="0">
                <a:latin typeface="Cambria" panose="02040503050406030204" pitchFamily="18" charset="0"/>
              </a:rPr>
              <a:t>Teszt 2: közeli</a:t>
            </a:r>
          </a:p>
          <a:p>
            <a:pPr marL="0" indent="0">
              <a:buFont typeface="Calibri" panose="020F0502020204030204" pitchFamily="34" charset="0"/>
              <a:buNone/>
            </a:pPr>
            <a:r>
              <a:rPr lang="hu-HU" sz="2400" dirty="0" smtClean="0">
                <a:latin typeface="Cambria" panose="02040503050406030204" pitchFamily="18" charset="0"/>
              </a:rPr>
              <a:t>Átlagos ár: </a:t>
            </a:r>
            <a:r>
              <a:rPr lang="hu-HU" sz="2400" b="1" dirty="0" smtClean="0">
                <a:latin typeface="Cambria" panose="02040503050406030204" pitchFamily="18" charset="0"/>
              </a:rPr>
              <a:t>26.312,28 Ft</a:t>
            </a:r>
          </a:p>
          <a:p>
            <a:pPr marL="0" indent="0">
              <a:buFont typeface="Calibri" panose="020F0502020204030204" pitchFamily="34" charset="0"/>
              <a:buNone/>
            </a:pPr>
            <a:r>
              <a:rPr lang="hu-HU" sz="2400" dirty="0" smtClean="0">
                <a:latin typeface="Cambria" panose="02040503050406030204" pitchFamily="18" charset="0"/>
              </a:rPr>
              <a:t>Átlagos távolság: </a:t>
            </a:r>
            <a:r>
              <a:rPr lang="hu-HU" sz="2400" b="1" dirty="0" smtClean="0">
                <a:latin typeface="Cambria" panose="02040503050406030204" pitchFamily="18" charset="0"/>
              </a:rPr>
              <a:t>0,45 </a:t>
            </a:r>
            <a:r>
              <a:rPr lang="hu-HU" sz="2400" b="1" dirty="0" smtClean="0">
                <a:latin typeface="Cambria" panose="02040503050406030204" pitchFamily="18" charset="0"/>
              </a:rPr>
              <a:t>km</a:t>
            </a:r>
            <a:endParaRPr lang="en-US" sz="2400" b="1" dirty="0">
              <a:latin typeface="Cambria" panose="02040503050406030204" pitchFamily="18" charset="0"/>
            </a:endParaRPr>
          </a:p>
        </p:txBody>
      </p:sp>
      <p:sp>
        <p:nvSpPr>
          <p:cNvPr id="9" name="Tartalom helye 2"/>
          <p:cNvSpPr txBox="1">
            <a:spLocks/>
          </p:cNvSpPr>
          <p:nvPr/>
        </p:nvSpPr>
        <p:spPr>
          <a:xfrm>
            <a:off x="8108697" y="1258957"/>
            <a:ext cx="3826211" cy="4845509"/>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r>
              <a:rPr lang="hu-HU" sz="3200" b="1" dirty="0" smtClean="0">
                <a:latin typeface="Cambria" panose="02040503050406030204" pitchFamily="18" charset="0"/>
              </a:rPr>
              <a:t>Teszt 2: olcsó és közeli</a:t>
            </a:r>
          </a:p>
          <a:p>
            <a:pPr marL="0" indent="0">
              <a:buNone/>
            </a:pPr>
            <a:r>
              <a:rPr lang="hu-HU" sz="2400" dirty="0">
                <a:latin typeface="Cambria" panose="02040503050406030204" pitchFamily="18" charset="0"/>
              </a:rPr>
              <a:t>Átlagos ár: </a:t>
            </a:r>
            <a:r>
              <a:rPr lang="hu-HU" sz="2400" b="1" dirty="0" smtClean="0">
                <a:latin typeface="Cambria" panose="02040503050406030204" pitchFamily="18" charset="0"/>
              </a:rPr>
              <a:t>18.998,05 Ft</a:t>
            </a:r>
            <a:endParaRPr lang="hu-HU" sz="2400" b="1" dirty="0">
              <a:latin typeface="Cambria" panose="02040503050406030204" pitchFamily="18" charset="0"/>
            </a:endParaRPr>
          </a:p>
          <a:p>
            <a:pPr marL="0" indent="0">
              <a:buNone/>
            </a:pPr>
            <a:r>
              <a:rPr lang="hu-HU" sz="2400" dirty="0">
                <a:latin typeface="Cambria" panose="02040503050406030204" pitchFamily="18" charset="0"/>
              </a:rPr>
              <a:t>Átlagos távolság: </a:t>
            </a:r>
            <a:r>
              <a:rPr lang="hu-HU" sz="2400" b="1" dirty="0" smtClean="0">
                <a:latin typeface="Cambria" panose="02040503050406030204" pitchFamily="18" charset="0"/>
              </a:rPr>
              <a:t>0,78 </a:t>
            </a:r>
            <a:r>
              <a:rPr lang="hu-HU" sz="2400" b="1" dirty="0" smtClean="0">
                <a:latin typeface="Cambria" panose="02040503050406030204" pitchFamily="18" charset="0"/>
              </a:rPr>
              <a:t>km</a:t>
            </a:r>
            <a:endParaRPr lang="en-US" sz="2400" b="1" dirty="0">
              <a:latin typeface="Cambria" panose="02040503050406030204" pitchFamily="18" charset="0"/>
            </a:endParaRPr>
          </a:p>
          <a:p>
            <a:pPr marL="0" indent="0" algn="ctr">
              <a:buFont typeface="Calibri" panose="020F0502020204030204" pitchFamily="34" charset="0"/>
              <a:buNone/>
            </a:pPr>
            <a:endParaRPr lang="en-US" sz="2800" b="1" dirty="0">
              <a:latin typeface="Cambria" panose="02040503050406030204" pitchFamily="18" charset="0"/>
            </a:endParaRPr>
          </a:p>
        </p:txBody>
      </p:sp>
      <p:pic>
        <p:nvPicPr>
          <p:cNvPr id="7" name="Kép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378" y="3384236"/>
            <a:ext cx="3626974" cy="2720230"/>
          </a:xfrm>
          <a:prstGeom prst="rect">
            <a:avLst/>
          </a:prstGeom>
        </p:spPr>
      </p:pic>
      <p:pic>
        <p:nvPicPr>
          <p:cNvPr id="10" name="Kép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12079" y="3384236"/>
            <a:ext cx="3628800" cy="2721600"/>
          </a:xfrm>
          <a:prstGeom prst="rect">
            <a:avLst/>
          </a:prstGeom>
        </p:spPr>
      </p:pic>
      <p:pic>
        <p:nvPicPr>
          <p:cNvPr id="11" name="Kép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17606" y="3384236"/>
            <a:ext cx="3628800" cy="2721600"/>
          </a:xfrm>
          <a:prstGeom prst="rect">
            <a:avLst/>
          </a:prstGeom>
        </p:spPr>
      </p:pic>
      <p:sp>
        <p:nvSpPr>
          <p:cNvPr id="13" name="Szövegdoboz 12"/>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252183078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p:cNvSpPr>
            <a:spLocks noGrp="1"/>
          </p:cNvSpPr>
          <p:nvPr>
            <p:ph type="title"/>
          </p:nvPr>
        </p:nvSpPr>
        <p:spPr>
          <a:xfrm>
            <a:off x="1097280" y="293363"/>
            <a:ext cx="10058400" cy="725378"/>
          </a:xfrm>
        </p:spPr>
        <p:txBody>
          <a:bodyPr/>
          <a:lstStyle/>
          <a:p>
            <a:pPr algn="ctr"/>
            <a:r>
              <a:rPr lang="hu-HU" dirty="0" smtClean="0">
                <a:latin typeface="Cambria" panose="02040503050406030204" pitchFamily="18" charset="0"/>
              </a:rPr>
              <a:t>Elkészült webalkalmazás felületei</a:t>
            </a:r>
            <a:endParaRPr lang="hu-HU" dirty="0">
              <a:latin typeface="Cambria" panose="02040503050406030204" pitchFamily="18" charset="0"/>
            </a:endParaRPr>
          </a:p>
        </p:txBody>
      </p:sp>
      <p:sp>
        <p:nvSpPr>
          <p:cNvPr id="3" name="Dátum helye 2"/>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4" name="Dia számának helye 3"/>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12</a:t>
            </a:fld>
            <a:endParaRPr lang="en-US" sz="2000" dirty="0">
              <a:latin typeface="Cambria" panose="02040503050406030204" pitchFamily="18" charset="0"/>
            </a:endParaRPr>
          </a:p>
        </p:txBody>
      </p:sp>
      <p:sp>
        <p:nvSpPr>
          <p:cNvPr id="5" name="Téglalap 4"/>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6" name="Kép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962" y="1205948"/>
            <a:ext cx="5620742" cy="4908254"/>
          </a:xfrm>
          <a:prstGeom prst="rect">
            <a:avLst/>
          </a:prstGeom>
          <a:ln>
            <a:noFill/>
          </a:ln>
          <a:effectLst>
            <a:outerShdw blurRad="190500" algn="tl" rotWithShape="0">
              <a:srgbClr val="000000">
                <a:alpha val="70000"/>
              </a:srgbClr>
            </a:outerShdw>
          </a:effectLst>
        </p:spPr>
      </p:pic>
      <p:pic>
        <p:nvPicPr>
          <p:cNvPr id="7" name="Kép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2263" y="1205948"/>
            <a:ext cx="3922279" cy="5463278"/>
          </a:xfrm>
          <a:prstGeom prst="rect">
            <a:avLst/>
          </a:prstGeom>
          <a:ln>
            <a:noFill/>
          </a:ln>
          <a:effectLst>
            <a:outerShdw blurRad="190500" algn="tl" rotWithShape="0">
              <a:srgbClr val="000000">
                <a:alpha val="70000"/>
              </a:srgbClr>
            </a:outerShdw>
          </a:effectLst>
        </p:spPr>
      </p:pic>
      <p:sp>
        <p:nvSpPr>
          <p:cNvPr id="8" name="Szövegdoboz 7"/>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4263419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p:cNvSpPr>
            <a:spLocks noGrp="1"/>
          </p:cNvSpPr>
          <p:nvPr>
            <p:ph type="title"/>
          </p:nvPr>
        </p:nvSpPr>
        <p:spPr>
          <a:xfrm>
            <a:off x="1097280" y="293363"/>
            <a:ext cx="10058400" cy="725378"/>
          </a:xfrm>
        </p:spPr>
        <p:txBody>
          <a:bodyPr/>
          <a:lstStyle/>
          <a:p>
            <a:pPr algn="ctr"/>
            <a:r>
              <a:rPr lang="hu-HU" dirty="0" smtClean="0">
                <a:latin typeface="Cambria" panose="02040503050406030204" pitchFamily="18" charset="0"/>
              </a:rPr>
              <a:t>Elkészült webalkalmazás felületei</a:t>
            </a:r>
            <a:endParaRPr lang="hu-HU" dirty="0">
              <a:latin typeface="Cambria" panose="02040503050406030204" pitchFamily="18" charset="0"/>
            </a:endParaRPr>
          </a:p>
        </p:txBody>
      </p:sp>
      <p:sp>
        <p:nvSpPr>
          <p:cNvPr id="3" name="Dátum helye 2"/>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4" name="Dia számának helye 3"/>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13</a:t>
            </a:fld>
            <a:endParaRPr lang="en-US" sz="2000" dirty="0">
              <a:latin typeface="Cambria" panose="02040503050406030204" pitchFamily="18" charset="0"/>
            </a:endParaRPr>
          </a:p>
        </p:txBody>
      </p:sp>
      <p:sp>
        <p:nvSpPr>
          <p:cNvPr id="5" name="Téglalap 4"/>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9" name="Kép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408" y="1845734"/>
            <a:ext cx="5825848" cy="3876536"/>
          </a:xfrm>
          <a:prstGeom prst="rect">
            <a:avLst/>
          </a:prstGeom>
          <a:ln>
            <a:noFill/>
          </a:ln>
          <a:effectLst>
            <a:outerShdw blurRad="190500" algn="tl" rotWithShape="0">
              <a:srgbClr val="000000">
                <a:alpha val="70000"/>
              </a:srgbClr>
            </a:outerShdw>
          </a:effectLst>
        </p:spPr>
      </p:pic>
      <p:pic>
        <p:nvPicPr>
          <p:cNvPr id="10" name="Kép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8704" y="1857474"/>
            <a:ext cx="5824800" cy="3864796"/>
          </a:xfrm>
          <a:prstGeom prst="rect">
            <a:avLst/>
          </a:prstGeom>
          <a:ln>
            <a:noFill/>
          </a:ln>
          <a:effectLst>
            <a:outerShdw blurRad="190500" algn="tl" rotWithShape="0">
              <a:srgbClr val="000000">
                <a:alpha val="70000"/>
              </a:srgbClr>
            </a:outerShdw>
          </a:effectLst>
        </p:spPr>
      </p:pic>
      <p:sp>
        <p:nvSpPr>
          <p:cNvPr id="12" name="Szövegdoboz 11"/>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333152198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églalap 5"/>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2" name="Cím 1"/>
          <p:cNvSpPr>
            <a:spLocks noGrp="1"/>
          </p:cNvSpPr>
          <p:nvPr>
            <p:ph type="title"/>
          </p:nvPr>
        </p:nvSpPr>
        <p:spPr>
          <a:xfrm>
            <a:off x="1097280" y="291547"/>
            <a:ext cx="10058400" cy="743447"/>
          </a:xfrm>
        </p:spPr>
        <p:txBody>
          <a:bodyPr>
            <a:normAutofit/>
          </a:bodyPr>
          <a:lstStyle/>
          <a:p>
            <a:pPr algn="ctr"/>
            <a:r>
              <a:rPr lang="hu-HU" dirty="0" smtClean="0">
                <a:latin typeface="Cambria" panose="02040503050406030204" pitchFamily="18" charset="0"/>
              </a:rPr>
              <a:t>Összefoglalás</a:t>
            </a:r>
            <a:endParaRPr lang="en-US" dirty="0">
              <a:latin typeface="Cambria" panose="02040503050406030204" pitchFamily="18" charset="0"/>
            </a:endParaRPr>
          </a:p>
        </p:txBody>
      </p:sp>
      <p:sp>
        <p:nvSpPr>
          <p:cNvPr id="3" name="Tartalom helye 2"/>
          <p:cNvSpPr>
            <a:spLocks noGrp="1"/>
          </p:cNvSpPr>
          <p:nvPr>
            <p:ph idx="1"/>
          </p:nvPr>
        </p:nvSpPr>
        <p:spPr>
          <a:xfrm>
            <a:off x="1066800" y="1639818"/>
            <a:ext cx="10058400" cy="2872041"/>
          </a:xfrm>
        </p:spPr>
        <p:txBody>
          <a:bodyPr>
            <a:normAutofit/>
          </a:bodyPr>
          <a:lstStyle/>
          <a:p>
            <a:pPr marL="357188" indent="-357188">
              <a:buFont typeface="Wingdings" panose="05000000000000000000" pitchFamily="2" charset="2"/>
              <a:buChar char="§"/>
            </a:pPr>
            <a:r>
              <a:rPr lang="hu-HU" sz="3200" dirty="0" smtClean="0">
                <a:latin typeface="Cambria" panose="02040503050406030204" pitchFamily="18" charset="0"/>
              </a:rPr>
              <a:t>Webalkalmazás Ruby on Rails alapokon</a:t>
            </a:r>
          </a:p>
          <a:p>
            <a:pPr marL="357188" indent="-357188">
              <a:buFont typeface="Wingdings" panose="05000000000000000000" pitchFamily="2" charset="2"/>
              <a:buChar char="§"/>
            </a:pPr>
            <a:r>
              <a:rPr lang="hu-HU" sz="3200" dirty="0" smtClean="0">
                <a:latin typeface="Cambria" panose="02040503050406030204" pitchFamily="18" charset="0"/>
              </a:rPr>
              <a:t>Egy foglalásban több szálláshely szobái</a:t>
            </a:r>
          </a:p>
          <a:p>
            <a:pPr marL="357188" indent="-357188">
              <a:buFont typeface="Wingdings" panose="05000000000000000000" pitchFamily="2" charset="2"/>
              <a:buChar char="§"/>
            </a:pPr>
            <a:r>
              <a:rPr lang="hu-HU" sz="3200" dirty="0" smtClean="0">
                <a:latin typeface="Cambria" panose="02040503050406030204" pitchFamily="18" charset="0"/>
              </a:rPr>
              <a:t>Automatikus szoba ajánlás nemlineáris optimalizálási feladat megoldásával</a:t>
            </a: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14</a:t>
            </a:fld>
            <a:endParaRPr lang="en-US" sz="2000" dirty="0">
              <a:latin typeface="Cambria" panose="02040503050406030204" pitchFamily="18" charset="0"/>
            </a:endParaRPr>
          </a:p>
        </p:txBody>
      </p:sp>
      <p:sp>
        <p:nvSpPr>
          <p:cNvPr id="7" name="Szövegdoboz 6"/>
          <p:cNvSpPr txBox="1"/>
          <p:nvPr/>
        </p:nvSpPr>
        <p:spPr>
          <a:xfrm>
            <a:off x="1082040" y="4941159"/>
            <a:ext cx="10088880" cy="707886"/>
          </a:xfrm>
          <a:prstGeom prst="rect">
            <a:avLst/>
          </a:prstGeom>
          <a:noFill/>
        </p:spPr>
        <p:txBody>
          <a:bodyPr wrap="square" rtlCol="0">
            <a:spAutoFit/>
          </a:bodyPr>
          <a:lstStyle/>
          <a:p>
            <a:pPr algn="ctr"/>
            <a:r>
              <a:rPr lang="hu-HU" sz="4000" b="1" dirty="0" smtClean="0">
                <a:solidFill>
                  <a:schemeClr val="tx1">
                    <a:lumMod val="75000"/>
                    <a:lumOff val="25000"/>
                  </a:schemeClr>
                </a:solidFill>
                <a:latin typeface="Cambria" panose="02040503050406030204" pitchFamily="18" charset="0"/>
              </a:rPr>
              <a:t>Köszönöm a figyelmet!</a:t>
            </a:r>
            <a:endParaRPr lang="en-US" sz="4000" b="1" dirty="0">
              <a:solidFill>
                <a:schemeClr val="tx1">
                  <a:lumMod val="75000"/>
                  <a:lumOff val="25000"/>
                </a:schemeClr>
              </a:solidFill>
              <a:latin typeface="Cambria" panose="02040503050406030204" pitchFamily="18" charset="0"/>
            </a:endParaRPr>
          </a:p>
        </p:txBody>
      </p:sp>
      <p:sp>
        <p:nvSpPr>
          <p:cNvPr id="9" name="Szövegdoboz 8"/>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21217635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p:cNvSpPr>
            <a:spLocks noGrp="1"/>
          </p:cNvSpPr>
          <p:nvPr>
            <p:ph type="title"/>
          </p:nvPr>
        </p:nvSpPr>
        <p:spPr>
          <a:xfrm>
            <a:off x="1066800" y="307598"/>
            <a:ext cx="10058400" cy="743447"/>
          </a:xfrm>
        </p:spPr>
        <p:txBody>
          <a:bodyPr/>
          <a:lstStyle/>
          <a:p>
            <a:pPr algn="ctr"/>
            <a:r>
              <a:rPr lang="hu-HU" dirty="0" smtClean="0">
                <a:latin typeface="Cambria" panose="02040503050406030204" pitchFamily="18" charset="0"/>
              </a:rPr>
              <a:t>Az előadás tartalma</a:t>
            </a:r>
            <a:endParaRPr lang="en-US" dirty="0">
              <a:latin typeface="Cambria" panose="02040503050406030204" pitchFamily="18" charset="0"/>
            </a:endParaRPr>
          </a:p>
        </p:txBody>
      </p:sp>
      <p:sp>
        <p:nvSpPr>
          <p:cNvPr id="3" name="Tartalom helye 2"/>
          <p:cNvSpPr>
            <a:spLocks noGrp="1"/>
          </p:cNvSpPr>
          <p:nvPr>
            <p:ph idx="1"/>
          </p:nvPr>
        </p:nvSpPr>
        <p:spPr/>
        <p:txBody>
          <a:bodyPr>
            <a:normAutofit lnSpcReduction="10000"/>
          </a:bodyPr>
          <a:lstStyle/>
          <a:p>
            <a:pPr marL="357188" indent="-357188">
              <a:buFont typeface="Wingdings" panose="05000000000000000000" pitchFamily="2" charset="2"/>
              <a:buChar char="§"/>
            </a:pPr>
            <a:r>
              <a:rPr lang="hu-HU" sz="3200" dirty="0" smtClean="0">
                <a:latin typeface="Cambria" panose="02040503050406030204" pitchFamily="18" charset="0"/>
              </a:rPr>
              <a:t>A probléma</a:t>
            </a:r>
          </a:p>
          <a:p>
            <a:pPr marL="357188" indent="-357188">
              <a:buFont typeface="Wingdings" panose="05000000000000000000" pitchFamily="2" charset="2"/>
              <a:buChar char="§"/>
            </a:pPr>
            <a:r>
              <a:rPr lang="hu-HU" sz="3200" dirty="0" smtClean="0">
                <a:latin typeface="Cambria" panose="02040503050406030204" pitchFamily="18" charset="0"/>
              </a:rPr>
              <a:t>Népszerű szálláskereső portálok szolgáltatásai</a:t>
            </a:r>
          </a:p>
          <a:p>
            <a:pPr marL="357188" indent="-357188">
              <a:buFont typeface="Wingdings" panose="05000000000000000000" pitchFamily="2" charset="2"/>
              <a:buChar char="§"/>
            </a:pPr>
            <a:r>
              <a:rPr lang="hu-HU" sz="3200" dirty="0" smtClean="0">
                <a:latin typeface="Cambria" panose="02040503050406030204" pitchFamily="18" charset="0"/>
              </a:rPr>
              <a:t>A probléma megoldása</a:t>
            </a:r>
          </a:p>
          <a:p>
            <a:pPr marL="357188" indent="-357188">
              <a:buFont typeface="Wingdings" panose="05000000000000000000" pitchFamily="2" charset="2"/>
              <a:buChar char="§"/>
            </a:pPr>
            <a:r>
              <a:rPr lang="hu-HU" sz="3200" dirty="0" smtClean="0">
                <a:latin typeface="Cambria" panose="02040503050406030204" pitchFamily="18" charset="0"/>
              </a:rPr>
              <a:t>Követelmények</a:t>
            </a:r>
          </a:p>
          <a:p>
            <a:pPr marL="357188" indent="-357188">
              <a:buFont typeface="Wingdings" panose="05000000000000000000" pitchFamily="2" charset="2"/>
              <a:buChar char="§"/>
            </a:pPr>
            <a:r>
              <a:rPr lang="hu-HU" sz="3200" dirty="0" smtClean="0">
                <a:latin typeface="Cambria" panose="02040503050406030204" pitchFamily="18" charset="0"/>
              </a:rPr>
              <a:t>Megvalósítás - optimalizálás</a:t>
            </a:r>
          </a:p>
          <a:p>
            <a:pPr marL="357188" indent="-357188">
              <a:buFont typeface="Wingdings" panose="05000000000000000000" pitchFamily="2" charset="2"/>
              <a:buChar char="§"/>
            </a:pPr>
            <a:r>
              <a:rPr lang="hu-HU" sz="3200" dirty="0" smtClean="0">
                <a:latin typeface="Cambria" panose="02040503050406030204" pitchFamily="18" charset="0"/>
              </a:rPr>
              <a:t>Megvalósítás - webalkalmazás</a:t>
            </a:r>
          </a:p>
          <a:p>
            <a:pPr marL="357188" indent="-357188">
              <a:buFont typeface="Wingdings" panose="05000000000000000000" pitchFamily="2" charset="2"/>
              <a:buChar char="§"/>
            </a:pPr>
            <a:r>
              <a:rPr lang="hu-HU" sz="3200" dirty="0" smtClean="0">
                <a:latin typeface="Cambria" panose="02040503050406030204" pitchFamily="18" charset="0"/>
              </a:rPr>
              <a:t>Eredmények</a:t>
            </a: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2</a:t>
            </a:fld>
            <a:endParaRPr lang="en-US" sz="2000" dirty="0">
              <a:latin typeface="Cambria" panose="02040503050406030204" pitchFamily="18" charset="0"/>
            </a:endParaRPr>
          </a:p>
        </p:txBody>
      </p:sp>
      <p:sp>
        <p:nvSpPr>
          <p:cNvPr id="6" name="Téglalap 5"/>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Szövegdoboz 7"/>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21433872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p:cNvSpPr>
            <a:spLocks noGrp="1"/>
          </p:cNvSpPr>
          <p:nvPr>
            <p:ph type="title"/>
          </p:nvPr>
        </p:nvSpPr>
        <p:spPr>
          <a:xfrm>
            <a:off x="1066800" y="307598"/>
            <a:ext cx="10058400" cy="743447"/>
          </a:xfrm>
        </p:spPr>
        <p:txBody>
          <a:bodyPr/>
          <a:lstStyle/>
          <a:p>
            <a:pPr algn="ctr"/>
            <a:r>
              <a:rPr lang="hu-HU" dirty="0" smtClean="0">
                <a:latin typeface="Cambria" panose="02040503050406030204" pitchFamily="18" charset="0"/>
              </a:rPr>
              <a:t>A probléma</a:t>
            </a:r>
            <a:endParaRPr lang="en-US" dirty="0">
              <a:latin typeface="Cambria" panose="02040503050406030204" pitchFamily="18" charset="0"/>
            </a:endParaRPr>
          </a:p>
        </p:txBody>
      </p:sp>
      <p:sp>
        <p:nvSpPr>
          <p:cNvPr id="3" name="Tartalom helye 2"/>
          <p:cNvSpPr>
            <a:spLocks noGrp="1"/>
          </p:cNvSpPr>
          <p:nvPr>
            <p:ph idx="1"/>
          </p:nvPr>
        </p:nvSpPr>
        <p:spPr/>
        <p:txBody>
          <a:bodyPr/>
          <a:lstStyle/>
          <a:p>
            <a:pPr marL="357188" indent="-357188">
              <a:buFont typeface="Wingdings" panose="05000000000000000000" pitchFamily="2" charset="2"/>
              <a:buChar char="§"/>
            </a:pPr>
            <a:r>
              <a:rPr lang="hu-HU" sz="3200" b="1" dirty="0" smtClean="0">
                <a:latin typeface="Cambria" panose="02040503050406030204" pitchFamily="18" charset="0"/>
              </a:rPr>
              <a:t>Csoportos</a:t>
            </a:r>
            <a:r>
              <a:rPr lang="hu-HU" sz="3200" dirty="0" smtClean="0">
                <a:latin typeface="Cambria" panose="02040503050406030204" pitchFamily="18" charset="0"/>
              </a:rPr>
              <a:t> szállásfoglalás nehézségei</a:t>
            </a:r>
          </a:p>
          <a:p>
            <a:pPr marL="357188" indent="-357188">
              <a:buFont typeface="Wingdings" panose="05000000000000000000" pitchFamily="2" charset="2"/>
              <a:buChar char="§"/>
            </a:pPr>
            <a:r>
              <a:rPr lang="hu-HU" sz="3200" dirty="0" smtClean="0">
                <a:latin typeface="Cambria" panose="02040503050406030204" pitchFamily="18" charset="0"/>
              </a:rPr>
              <a:t>Szálláshely </a:t>
            </a:r>
            <a:r>
              <a:rPr lang="hu-HU" sz="3200" b="1" dirty="0" smtClean="0">
                <a:latin typeface="Cambria" panose="02040503050406030204" pitchFamily="18" charset="0"/>
              </a:rPr>
              <a:t>korlátozott kapacitás</a:t>
            </a:r>
            <a:r>
              <a:rPr lang="hu-HU" sz="3200" dirty="0" smtClean="0">
                <a:latin typeface="Cambria" panose="02040503050406030204" pitchFamily="18" charset="0"/>
              </a:rPr>
              <a:t>a</a:t>
            </a:r>
          </a:p>
          <a:p>
            <a:pPr marL="357188" indent="-357188">
              <a:buFont typeface="Wingdings" panose="05000000000000000000" pitchFamily="2" charset="2"/>
              <a:buChar char="§"/>
            </a:pPr>
            <a:r>
              <a:rPr lang="hu-HU" sz="3200" b="1" dirty="0" smtClean="0">
                <a:latin typeface="Cambria" panose="02040503050406030204" pitchFamily="18" charset="0"/>
              </a:rPr>
              <a:t>Munkaigényes</a:t>
            </a:r>
            <a:r>
              <a:rPr lang="hu-HU" sz="3200" dirty="0" smtClean="0">
                <a:latin typeface="Cambria" panose="02040503050406030204" pitchFamily="18" charset="0"/>
              </a:rPr>
              <a:t> szálláshelykeresés</a:t>
            </a:r>
          </a:p>
          <a:p>
            <a:pPr marL="357188" indent="-357188">
              <a:buFont typeface="Wingdings" panose="05000000000000000000" pitchFamily="2" charset="2"/>
              <a:buChar char="§"/>
            </a:pPr>
            <a:r>
              <a:rPr lang="hu-HU" sz="3200" b="1" dirty="0" smtClean="0">
                <a:latin typeface="Cambria" panose="02040503050406030204" pitchFamily="18" charset="0"/>
              </a:rPr>
              <a:t>Bonyolult</a:t>
            </a:r>
            <a:r>
              <a:rPr lang="hu-HU" sz="3200" dirty="0" smtClean="0">
                <a:latin typeface="Cambria" panose="02040503050406030204" pitchFamily="18" charset="0"/>
              </a:rPr>
              <a:t> szervezés</a:t>
            </a:r>
          </a:p>
          <a:p>
            <a:pPr marL="0" indent="0">
              <a:buNone/>
            </a:pPr>
            <a:endParaRPr lang="en-US" dirty="0">
              <a:latin typeface="Cambria" panose="02040503050406030204" pitchFamily="18" charset="0"/>
            </a:endParaRP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3</a:t>
            </a:fld>
            <a:endParaRPr lang="en-US" sz="2000" dirty="0">
              <a:latin typeface="Cambria" panose="02040503050406030204" pitchFamily="18" charset="0"/>
            </a:endParaRPr>
          </a:p>
        </p:txBody>
      </p:sp>
      <p:sp>
        <p:nvSpPr>
          <p:cNvPr id="6" name="Téglalap 5"/>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Szövegdoboz 7"/>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31979121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p:cNvSpPr>
            <a:spLocks noGrp="1"/>
          </p:cNvSpPr>
          <p:nvPr>
            <p:ph type="title"/>
          </p:nvPr>
        </p:nvSpPr>
        <p:spPr>
          <a:xfrm>
            <a:off x="1097280" y="303256"/>
            <a:ext cx="10058400" cy="796456"/>
          </a:xfrm>
        </p:spPr>
        <p:txBody>
          <a:bodyPr/>
          <a:lstStyle/>
          <a:p>
            <a:pPr algn="ctr"/>
            <a:r>
              <a:rPr lang="hu-HU" dirty="0" smtClean="0">
                <a:solidFill>
                  <a:schemeClr val="tx1">
                    <a:lumMod val="85000"/>
                    <a:lumOff val="15000"/>
                  </a:schemeClr>
                </a:solidFill>
                <a:latin typeface="Cambria" panose="02040503050406030204" pitchFamily="18" charset="0"/>
              </a:rPr>
              <a:t>Szálláskereső portálok szolgáltatásai</a:t>
            </a:r>
            <a:endParaRPr lang="en-US" dirty="0">
              <a:solidFill>
                <a:schemeClr val="tx1">
                  <a:lumMod val="85000"/>
                  <a:lumOff val="15000"/>
                </a:schemeClr>
              </a:solidFill>
              <a:latin typeface="Cambria" panose="02040503050406030204" pitchFamily="18" charset="0"/>
            </a:endParaRP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a:xfrm>
            <a:off x="9843655" y="6459784"/>
            <a:ext cx="1312025" cy="365125"/>
          </a:xfrm>
        </p:spPr>
        <p:txBody>
          <a:bodyPr/>
          <a:lstStyle/>
          <a:p>
            <a:fld id="{4FAB73BC-B049-4115-A692-8D63A059BFB8}" type="slidenum">
              <a:rPr lang="en-US" sz="2000" smtClean="0">
                <a:latin typeface="Cambria" panose="02040503050406030204" pitchFamily="18" charset="0"/>
              </a:rPr>
              <a:t>4</a:t>
            </a:fld>
            <a:endParaRPr lang="en-US" sz="2000" dirty="0">
              <a:latin typeface="Cambria" panose="02040503050406030204" pitchFamily="18" charset="0"/>
            </a:endParaRPr>
          </a:p>
        </p:txBody>
      </p:sp>
      <p:sp>
        <p:nvSpPr>
          <p:cNvPr id="14" name="Téglalap 13"/>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8" name="Szövegdoboz 7"/>
          <p:cNvSpPr txBox="1"/>
          <p:nvPr/>
        </p:nvSpPr>
        <p:spPr>
          <a:xfrm>
            <a:off x="329978" y="1563757"/>
            <a:ext cx="3738439" cy="4431983"/>
          </a:xfrm>
          <a:prstGeom prst="rect">
            <a:avLst/>
          </a:prstGeom>
          <a:noFill/>
        </p:spPr>
        <p:txBody>
          <a:bodyPr wrap="square" rtlCol="0">
            <a:spAutoFit/>
          </a:bodyPr>
          <a:lstStyle/>
          <a:p>
            <a:pPr algn="ctr">
              <a:spcAft>
                <a:spcPts val="1200"/>
              </a:spcAft>
            </a:pPr>
            <a:r>
              <a:rPr lang="hu-HU" sz="3200" b="1" dirty="0" smtClean="0">
                <a:solidFill>
                  <a:schemeClr val="tx1">
                    <a:lumMod val="75000"/>
                    <a:lumOff val="25000"/>
                  </a:schemeClr>
                </a:solidFill>
                <a:latin typeface="Cambria" panose="02040503050406030204" pitchFamily="18" charset="0"/>
              </a:rPr>
              <a:t>Szállás.hu</a:t>
            </a:r>
          </a:p>
          <a:p>
            <a:pPr marL="342900" indent="-342900">
              <a:buClr>
                <a:schemeClr val="accent1"/>
              </a:buClr>
              <a:buFont typeface="Wingdings" panose="05000000000000000000" pitchFamily="2" charset="2"/>
              <a:buChar char="§"/>
            </a:pPr>
            <a:r>
              <a:rPr lang="hu-HU" sz="2400" b="1" dirty="0" smtClean="0">
                <a:solidFill>
                  <a:schemeClr val="tx1">
                    <a:lumMod val="75000"/>
                    <a:lumOff val="25000"/>
                  </a:schemeClr>
                </a:solidFill>
                <a:latin typeface="Cambria" panose="02040503050406030204" pitchFamily="18" charset="0"/>
              </a:rPr>
              <a:t>Részletes</a:t>
            </a:r>
            <a:r>
              <a:rPr lang="hu-HU" sz="2400" dirty="0" smtClean="0">
                <a:solidFill>
                  <a:schemeClr val="tx1">
                    <a:lumMod val="75000"/>
                    <a:lumOff val="25000"/>
                  </a:schemeClr>
                </a:solidFill>
                <a:latin typeface="Cambria" panose="02040503050406030204" pitchFamily="18" charset="0"/>
              </a:rPr>
              <a:t> keresés</a:t>
            </a:r>
          </a:p>
          <a:p>
            <a:pPr marL="342900" indent="-342900">
              <a:buClr>
                <a:schemeClr val="accent1"/>
              </a:buClr>
              <a:buFont typeface="Wingdings" panose="05000000000000000000" pitchFamily="2" charset="2"/>
              <a:buChar char="§"/>
            </a:pPr>
            <a:r>
              <a:rPr lang="hu-HU" sz="2400" dirty="0" smtClean="0">
                <a:solidFill>
                  <a:schemeClr val="tx1">
                    <a:lumMod val="75000"/>
                    <a:lumOff val="25000"/>
                  </a:schemeClr>
                </a:solidFill>
                <a:latin typeface="Cambria" panose="02040503050406030204" pitchFamily="18" charset="0"/>
              </a:rPr>
              <a:t>Elsősorban </a:t>
            </a:r>
            <a:r>
              <a:rPr lang="hu-HU" sz="2400" b="1" dirty="0" smtClean="0">
                <a:solidFill>
                  <a:schemeClr val="tx1">
                    <a:lumMod val="75000"/>
                    <a:lumOff val="25000"/>
                  </a:schemeClr>
                </a:solidFill>
                <a:latin typeface="Cambria" panose="02040503050406030204" pitchFamily="18" charset="0"/>
              </a:rPr>
              <a:t>szálláshelyek</a:t>
            </a:r>
            <a:r>
              <a:rPr lang="hu-HU" sz="2400" dirty="0" smtClean="0">
                <a:solidFill>
                  <a:schemeClr val="tx1">
                    <a:lumMod val="75000"/>
                    <a:lumOff val="25000"/>
                  </a:schemeClr>
                </a:solidFill>
                <a:latin typeface="Cambria" panose="02040503050406030204" pitchFamily="18" charset="0"/>
              </a:rPr>
              <a:t>et sorol fel</a:t>
            </a:r>
          </a:p>
          <a:p>
            <a:pPr marL="342900" indent="-342900">
              <a:buClr>
                <a:schemeClr val="accent1"/>
              </a:buClr>
              <a:buFont typeface="Wingdings" panose="05000000000000000000" pitchFamily="2" charset="2"/>
              <a:buChar char="§"/>
            </a:pPr>
            <a:r>
              <a:rPr lang="hu-HU" sz="2400" dirty="0" smtClean="0">
                <a:solidFill>
                  <a:schemeClr val="tx1">
                    <a:lumMod val="75000"/>
                    <a:lumOff val="25000"/>
                  </a:schemeClr>
                </a:solidFill>
                <a:latin typeface="Cambria" panose="02040503050406030204" pitchFamily="18" charset="0"/>
              </a:rPr>
              <a:t>Egy foglalás </a:t>
            </a:r>
            <a:r>
              <a:rPr lang="hu-HU" sz="2400" b="1" dirty="0" smtClean="0">
                <a:solidFill>
                  <a:schemeClr val="tx1">
                    <a:lumMod val="75000"/>
                    <a:lumOff val="25000"/>
                  </a:schemeClr>
                </a:solidFill>
                <a:latin typeface="Cambria" panose="02040503050406030204" pitchFamily="18" charset="0"/>
              </a:rPr>
              <a:t>csak egy szálláshely</a:t>
            </a:r>
            <a:r>
              <a:rPr lang="hu-HU" sz="2400" dirty="0" smtClean="0">
                <a:solidFill>
                  <a:schemeClr val="tx1">
                    <a:lumMod val="75000"/>
                    <a:lumOff val="25000"/>
                  </a:schemeClr>
                </a:solidFill>
                <a:latin typeface="Cambria" panose="02040503050406030204" pitchFamily="18" charset="0"/>
              </a:rPr>
              <a:t>ről tartalmazhat szobákat</a:t>
            </a:r>
          </a:p>
          <a:p>
            <a:pPr marL="342900" indent="-342900">
              <a:buClr>
                <a:schemeClr val="accent1"/>
              </a:buClr>
              <a:buFont typeface="Wingdings" panose="05000000000000000000" pitchFamily="2" charset="2"/>
              <a:buChar char="§"/>
            </a:pPr>
            <a:r>
              <a:rPr lang="hu-HU" sz="2400" dirty="0" smtClean="0">
                <a:solidFill>
                  <a:schemeClr val="tx1">
                    <a:lumMod val="75000"/>
                    <a:lumOff val="25000"/>
                  </a:schemeClr>
                </a:solidFill>
                <a:latin typeface="Cambria" panose="02040503050406030204" pitchFamily="18" charset="0"/>
              </a:rPr>
              <a:t>A keresés limitált: </a:t>
            </a:r>
            <a:r>
              <a:rPr lang="hu-HU" sz="2400" b="1" dirty="0" smtClean="0">
                <a:solidFill>
                  <a:schemeClr val="tx1">
                    <a:lumMod val="75000"/>
                    <a:lumOff val="25000"/>
                  </a:schemeClr>
                </a:solidFill>
                <a:latin typeface="Cambria" panose="02040503050406030204" pitchFamily="18" charset="0"/>
              </a:rPr>
              <a:t>30 felnőtt és 10 gyermek</a:t>
            </a:r>
            <a:r>
              <a:rPr lang="hu-HU" sz="2400" dirty="0" smtClean="0">
                <a:solidFill>
                  <a:schemeClr val="tx1">
                    <a:lumMod val="75000"/>
                    <a:lumOff val="25000"/>
                  </a:schemeClr>
                </a:solidFill>
                <a:latin typeface="Cambria" panose="02040503050406030204" pitchFamily="18" charset="0"/>
              </a:rPr>
              <a:t> utas</a:t>
            </a:r>
          </a:p>
        </p:txBody>
      </p:sp>
      <p:sp>
        <p:nvSpPr>
          <p:cNvPr id="9" name="Szövegdoboz 8"/>
          <p:cNvSpPr txBox="1"/>
          <p:nvPr/>
        </p:nvSpPr>
        <p:spPr>
          <a:xfrm>
            <a:off x="4068417" y="1563757"/>
            <a:ext cx="3833191" cy="4431983"/>
          </a:xfrm>
          <a:prstGeom prst="rect">
            <a:avLst/>
          </a:prstGeom>
          <a:noFill/>
        </p:spPr>
        <p:txBody>
          <a:bodyPr wrap="square" rtlCol="0">
            <a:spAutoFit/>
          </a:bodyPr>
          <a:lstStyle/>
          <a:p>
            <a:pPr algn="ctr">
              <a:spcAft>
                <a:spcPts val="1200"/>
              </a:spcAft>
            </a:pPr>
            <a:r>
              <a:rPr lang="hu-HU" sz="3200" b="1" dirty="0" smtClean="0">
                <a:solidFill>
                  <a:schemeClr val="tx1">
                    <a:lumMod val="75000"/>
                    <a:lumOff val="25000"/>
                  </a:schemeClr>
                </a:solidFill>
                <a:latin typeface="Cambria" panose="02040503050406030204" pitchFamily="18" charset="0"/>
              </a:rPr>
              <a:t>Booking.com</a:t>
            </a:r>
          </a:p>
          <a:p>
            <a:pPr marL="342900" indent="-342900">
              <a:buClr>
                <a:schemeClr val="accent1"/>
              </a:buClr>
              <a:buFont typeface="Wingdings" panose="05000000000000000000" pitchFamily="2" charset="2"/>
              <a:buChar char="§"/>
            </a:pPr>
            <a:r>
              <a:rPr lang="hu-HU" sz="2400" b="1" dirty="0" smtClean="0">
                <a:solidFill>
                  <a:schemeClr val="tx1">
                    <a:lumMod val="75000"/>
                    <a:lumOff val="25000"/>
                  </a:schemeClr>
                </a:solidFill>
                <a:latin typeface="Cambria" panose="02040503050406030204" pitchFamily="18" charset="0"/>
              </a:rPr>
              <a:t>Részletes</a:t>
            </a:r>
            <a:r>
              <a:rPr lang="hu-HU" sz="2400" dirty="0" smtClean="0">
                <a:solidFill>
                  <a:schemeClr val="tx1">
                    <a:lumMod val="75000"/>
                    <a:lumOff val="25000"/>
                  </a:schemeClr>
                </a:solidFill>
                <a:latin typeface="Cambria" panose="02040503050406030204" pitchFamily="18" charset="0"/>
              </a:rPr>
              <a:t> keresés</a:t>
            </a:r>
          </a:p>
          <a:p>
            <a:pPr marL="342900" indent="-342900">
              <a:buClr>
                <a:schemeClr val="accent1"/>
              </a:buClr>
              <a:buFont typeface="Wingdings" panose="05000000000000000000" pitchFamily="2" charset="2"/>
              <a:buChar char="§"/>
            </a:pPr>
            <a:r>
              <a:rPr lang="hu-HU" sz="2400" dirty="0" smtClean="0">
                <a:solidFill>
                  <a:schemeClr val="tx1">
                    <a:lumMod val="75000"/>
                    <a:lumOff val="25000"/>
                  </a:schemeClr>
                </a:solidFill>
                <a:latin typeface="Cambria" panose="02040503050406030204" pitchFamily="18" charset="0"/>
              </a:rPr>
              <a:t>Elsősorban </a:t>
            </a:r>
            <a:r>
              <a:rPr lang="hu-HU" sz="2400" b="1" dirty="0" smtClean="0">
                <a:solidFill>
                  <a:schemeClr val="tx1">
                    <a:lumMod val="75000"/>
                    <a:lumOff val="25000"/>
                  </a:schemeClr>
                </a:solidFill>
                <a:latin typeface="Cambria" panose="02040503050406030204" pitchFamily="18" charset="0"/>
              </a:rPr>
              <a:t>szálláshelyek</a:t>
            </a:r>
            <a:r>
              <a:rPr lang="hu-HU" sz="2400" dirty="0" smtClean="0">
                <a:solidFill>
                  <a:schemeClr val="tx1">
                    <a:lumMod val="75000"/>
                    <a:lumOff val="25000"/>
                  </a:schemeClr>
                </a:solidFill>
                <a:latin typeface="Cambria" panose="02040503050406030204" pitchFamily="18" charset="0"/>
              </a:rPr>
              <a:t>et sorol fel</a:t>
            </a:r>
          </a:p>
          <a:p>
            <a:pPr marL="342900" indent="-342900">
              <a:buClr>
                <a:schemeClr val="accent1"/>
              </a:buClr>
              <a:buFont typeface="Wingdings" panose="05000000000000000000" pitchFamily="2" charset="2"/>
              <a:buChar char="§"/>
            </a:pPr>
            <a:r>
              <a:rPr lang="hu-HU" sz="2400" dirty="0">
                <a:solidFill>
                  <a:schemeClr val="tx1">
                    <a:lumMod val="75000"/>
                    <a:lumOff val="25000"/>
                  </a:schemeClr>
                </a:solidFill>
                <a:latin typeface="Cambria" panose="02040503050406030204" pitchFamily="18" charset="0"/>
              </a:rPr>
              <a:t>Egy </a:t>
            </a:r>
            <a:r>
              <a:rPr lang="hu-HU" sz="2400" dirty="0" smtClean="0">
                <a:solidFill>
                  <a:schemeClr val="tx1">
                    <a:lumMod val="75000"/>
                    <a:lumOff val="25000"/>
                  </a:schemeClr>
                </a:solidFill>
                <a:latin typeface="Cambria" panose="02040503050406030204" pitchFamily="18" charset="0"/>
              </a:rPr>
              <a:t>foglalás csak </a:t>
            </a:r>
            <a:r>
              <a:rPr lang="hu-HU" sz="2400" b="1" dirty="0">
                <a:solidFill>
                  <a:schemeClr val="tx1">
                    <a:lumMod val="75000"/>
                    <a:lumOff val="25000"/>
                  </a:schemeClr>
                </a:solidFill>
                <a:latin typeface="Cambria" panose="02040503050406030204" pitchFamily="18" charset="0"/>
              </a:rPr>
              <a:t>egy </a:t>
            </a:r>
            <a:r>
              <a:rPr lang="hu-HU" sz="2400" b="1" dirty="0" smtClean="0">
                <a:solidFill>
                  <a:schemeClr val="tx1">
                    <a:lumMod val="75000"/>
                    <a:lumOff val="25000"/>
                  </a:schemeClr>
                </a:solidFill>
                <a:latin typeface="Cambria" panose="02040503050406030204" pitchFamily="18" charset="0"/>
              </a:rPr>
              <a:t>szálláshely</a:t>
            </a:r>
            <a:r>
              <a:rPr lang="hu-HU" sz="2400" dirty="0" smtClean="0">
                <a:solidFill>
                  <a:schemeClr val="tx1">
                    <a:lumMod val="75000"/>
                    <a:lumOff val="25000"/>
                  </a:schemeClr>
                </a:solidFill>
                <a:latin typeface="Cambria" panose="02040503050406030204" pitchFamily="18" charset="0"/>
              </a:rPr>
              <a:t>ről </a:t>
            </a:r>
            <a:r>
              <a:rPr lang="hu-HU" sz="2400" dirty="0">
                <a:solidFill>
                  <a:schemeClr val="tx1">
                    <a:lumMod val="75000"/>
                    <a:lumOff val="25000"/>
                  </a:schemeClr>
                </a:solidFill>
                <a:latin typeface="Cambria" panose="02040503050406030204" pitchFamily="18" charset="0"/>
              </a:rPr>
              <a:t>tartalmazhat szobákat</a:t>
            </a:r>
          </a:p>
          <a:p>
            <a:pPr marL="342900" indent="-342900">
              <a:buClr>
                <a:schemeClr val="accent1"/>
              </a:buClr>
              <a:buFont typeface="Wingdings" panose="05000000000000000000" pitchFamily="2" charset="2"/>
              <a:buChar char="§"/>
            </a:pPr>
            <a:r>
              <a:rPr lang="hu-HU" sz="2400" dirty="0">
                <a:solidFill>
                  <a:schemeClr val="tx1">
                    <a:lumMod val="75000"/>
                    <a:lumOff val="25000"/>
                  </a:schemeClr>
                </a:solidFill>
                <a:latin typeface="Cambria" panose="02040503050406030204" pitchFamily="18" charset="0"/>
              </a:rPr>
              <a:t>A keresés limitált: </a:t>
            </a:r>
            <a:r>
              <a:rPr lang="hu-HU" sz="2400" b="1" dirty="0">
                <a:solidFill>
                  <a:schemeClr val="tx1">
                    <a:lumMod val="75000"/>
                    <a:lumOff val="25000"/>
                  </a:schemeClr>
                </a:solidFill>
                <a:latin typeface="Cambria" panose="02040503050406030204" pitchFamily="18" charset="0"/>
              </a:rPr>
              <a:t>30 felnőtt és 10 gyermek </a:t>
            </a:r>
            <a:r>
              <a:rPr lang="hu-HU" sz="2400" b="1" dirty="0" smtClean="0">
                <a:solidFill>
                  <a:schemeClr val="tx1">
                    <a:lumMod val="75000"/>
                    <a:lumOff val="25000"/>
                  </a:schemeClr>
                </a:solidFill>
                <a:latin typeface="Cambria" panose="02040503050406030204" pitchFamily="18" charset="0"/>
              </a:rPr>
              <a:t>utas</a:t>
            </a:r>
            <a:endParaRPr lang="hu-HU" sz="2400" b="1" dirty="0">
              <a:solidFill>
                <a:schemeClr val="tx1">
                  <a:lumMod val="75000"/>
                  <a:lumOff val="25000"/>
                </a:schemeClr>
              </a:solidFill>
              <a:latin typeface="Cambria" panose="02040503050406030204" pitchFamily="18" charset="0"/>
            </a:endParaRPr>
          </a:p>
          <a:p>
            <a:pPr marL="342900" indent="-342900">
              <a:buClr>
                <a:schemeClr val="accent1"/>
              </a:buClr>
              <a:buFont typeface="Wingdings" panose="05000000000000000000" pitchFamily="2" charset="2"/>
              <a:buChar char="§"/>
            </a:pPr>
            <a:endParaRPr lang="en-US" sz="2400" dirty="0">
              <a:solidFill>
                <a:schemeClr val="tx1">
                  <a:lumMod val="75000"/>
                  <a:lumOff val="25000"/>
                </a:schemeClr>
              </a:solidFill>
              <a:latin typeface="Cambria" panose="02040503050406030204" pitchFamily="18" charset="0"/>
            </a:endParaRPr>
          </a:p>
        </p:txBody>
      </p:sp>
      <p:sp>
        <p:nvSpPr>
          <p:cNvPr id="10" name="Szövegdoboz 9"/>
          <p:cNvSpPr txBox="1"/>
          <p:nvPr/>
        </p:nvSpPr>
        <p:spPr>
          <a:xfrm>
            <a:off x="7916847" y="1563757"/>
            <a:ext cx="4275153" cy="4431983"/>
          </a:xfrm>
          <a:prstGeom prst="rect">
            <a:avLst/>
          </a:prstGeom>
          <a:noFill/>
        </p:spPr>
        <p:txBody>
          <a:bodyPr wrap="square" rtlCol="0">
            <a:spAutoFit/>
          </a:bodyPr>
          <a:lstStyle/>
          <a:p>
            <a:pPr algn="ctr">
              <a:spcAft>
                <a:spcPts val="1200"/>
              </a:spcAft>
            </a:pPr>
            <a:r>
              <a:rPr lang="hu-HU" sz="3200" b="1" dirty="0" smtClean="0">
                <a:solidFill>
                  <a:schemeClr val="tx1">
                    <a:lumMod val="75000"/>
                    <a:lumOff val="25000"/>
                  </a:schemeClr>
                </a:solidFill>
                <a:latin typeface="Cambria" panose="02040503050406030204" pitchFamily="18" charset="0"/>
              </a:rPr>
              <a:t>Trivago.hu</a:t>
            </a:r>
          </a:p>
          <a:p>
            <a:pPr marL="342900" indent="-342900">
              <a:buClr>
                <a:schemeClr val="accent1"/>
              </a:buClr>
              <a:buFont typeface="Wingdings" panose="05000000000000000000" pitchFamily="2" charset="2"/>
              <a:buChar char="§"/>
            </a:pPr>
            <a:r>
              <a:rPr lang="hu-HU" sz="2400" dirty="0" smtClean="0">
                <a:solidFill>
                  <a:schemeClr val="tx1">
                    <a:lumMod val="75000"/>
                    <a:lumOff val="25000"/>
                  </a:schemeClr>
                </a:solidFill>
                <a:latin typeface="Cambria" panose="02040503050406030204" pitchFamily="18" charset="0"/>
              </a:rPr>
              <a:t>Ajánlat összesítő, </a:t>
            </a:r>
            <a:r>
              <a:rPr lang="hu-HU" sz="2400" b="1" dirty="0" smtClean="0">
                <a:solidFill>
                  <a:schemeClr val="tx1">
                    <a:lumMod val="75000"/>
                    <a:lumOff val="25000"/>
                  </a:schemeClr>
                </a:solidFill>
                <a:latin typeface="Cambria" panose="02040503050406030204" pitchFamily="18" charset="0"/>
              </a:rPr>
              <a:t>közvetlenül foglalni nem lehet</a:t>
            </a:r>
          </a:p>
          <a:p>
            <a:pPr marL="342900" indent="-342900">
              <a:buClr>
                <a:schemeClr val="accent1"/>
              </a:buClr>
              <a:buFont typeface="Wingdings" panose="05000000000000000000" pitchFamily="2" charset="2"/>
              <a:buChar char="§"/>
            </a:pPr>
            <a:r>
              <a:rPr lang="hu-HU" sz="2400" b="1" dirty="0" smtClean="0">
                <a:solidFill>
                  <a:schemeClr val="tx1">
                    <a:lumMod val="75000"/>
                    <a:lumOff val="25000"/>
                  </a:schemeClr>
                </a:solidFill>
                <a:latin typeface="Cambria" panose="02040503050406030204" pitchFamily="18" charset="0"/>
              </a:rPr>
              <a:t>Korlátozott</a:t>
            </a:r>
            <a:r>
              <a:rPr lang="hu-HU" sz="2400" dirty="0" smtClean="0">
                <a:solidFill>
                  <a:schemeClr val="tx1">
                    <a:lumMod val="75000"/>
                    <a:lumOff val="25000"/>
                  </a:schemeClr>
                </a:solidFill>
                <a:latin typeface="Cambria" panose="02040503050406030204" pitchFamily="18" charset="0"/>
              </a:rPr>
              <a:t> mélységű keresés</a:t>
            </a:r>
          </a:p>
          <a:p>
            <a:pPr marL="342900" indent="-342900">
              <a:buClr>
                <a:schemeClr val="accent1"/>
              </a:buClr>
              <a:buFont typeface="Wingdings" panose="05000000000000000000" pitchFamily="2" charset="2"/>
              <a:buChar char="§"/>
            </a:pPr>
            <a:r>
              <a:rPr lang="hu-HU" sz="2400" dirty="0" smtClean="0">
                <a:solidFill>
                  <a:schemeClr val="tx1">
                    <a:lumMod val="75000"/>
                    <a:lumOff val="25000"/>
                  </a:schemeClr>
                </a:solidFill>
                <a:latin typeface="Cambria" panose="02040503050406030204" pitchFamily="18" charset="0"/>
              </a:rPr>
              <a:t>A keresési találatok </a:t>
            </a:r>
            <a:r>
              <a:rPr lang="hu-HU" sz="2400" b="1" dirty="0" smtClean="0">
                <a:solidFill>
                  <a:schemeClr val="tx1">
                    <a:lumMod val="75000"/>
                    <a:lumOff val="25000"/>
                  </a:schemeClr>
                </a:solidFill>
                <a:latin typeface="Cambria" panose="02040503050406030204" pitchFamily="18" charset="0"/>
              </a:rPr>
              <a:t>szálláshelyek</a:t>
            </a:r>
            <a:r>
              <a:rPr lang="hu-HU" sz="2400" dirty="0" smtClean="0">
                <a:solidFill>
                  <a:schemeClr val="tx1">
                    <a:lumMod val="75000"/>
                    <a:lumOff val="25000"/>
                  </a:schemeClr>
                </a:solidFill>
                <a:latin typeface="Cambria" panose="02040503050406030204" pitchFamily="18" charset="0"/>
              </a:rPr>
              <a:t>, nem tud szobákat vegyesen ajánlani</a:t>
            </a:r>
          </a:p>
          <a:p>
            <a:pPr marL="342900" indent="-342900">
              <a:buClr>
                <a:schemeClr val="accent1"/>
              </a:buClr>
              <a:buFont typeface="Wingdings" panose="05000000000000000000" pitchFamily="2" charset="2"/>
              <a:buChar char="§"/>
            </a:pPr>
            <a:r>
              <a:rPr lang="hu-HU" sz="2400" dirty="0" smtClean="0">
                <a:solidFill>
                  <a:schemeClr val="tx1">
                    <a:lumMod val="75000"/>
                    <a:lumOff val="25000"/>
                  </a:schemeClr>
                </a:solidFill>
                <a:latin typeface="Cambria" panose="02040503050406030204" pitchFamily="18" charset="0"/>
              </a:rPr>
              <a:t>A keresés limitált: </a:t>
            </a:r>
            <a:r>
              <a:rPr lang="hu-HU" sz="2400" b="1" dirty="0" smtClean="0">
                <a:solidFill>
                  <a:schemeClr val="tx1">
                    <a:lumMod val="75000"/>
                    <a:lumOff val="25000"/>
                  </a:schemeClr>
                </a:solidFill>
                <a:latin typeface="Cambria" panose="02040503050406030204" pitchFamily="18" charset="0"/>
              </a:rPr>
              <a:t>16 felnőtt és 16 gyermek </a:t>
            </a:r>
            <a:r>
              <a:rPr lang="hu-HU" sz="2400" dirty="0" smtClean="0">
                <a:solidFill>
                  <a:schemeClr val="tx1">
                    <a:lumMod val="75000"/>
                    <a:lumOff val="25000"/>
                  </a:schemeClr>
                </a:solidFill>
                <a:latin typeface="Cambria" panose="02040503050406030204" pitchFamily="18" charset="0"/>
              </a:rPr>
              <a:t>utas</a:t>
            </a:r>
            <a:endParaRPr lang="hu-HU" sz="2400" dirty="0">
              <a:solidFill>
                <a:schemeClr val="tx1">
                  <a:lumMod val="75000"/>
                  <a:lumOff val="25000"/>
                </a:schemeClr>
              </a:solidFill>
              <a:latin typeface="Cambria" panose="02040503050406030204" pitchFamily="18" charset="0"/>
            </a:endParaRPr>
          </a:p>
        </p:txBody>
      </p:sp>
      <p:sp>
        <p:nvSpPr>
          <p:cNvPr id="12" name="Szövegdoboz 11"/>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9034294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églalap 9"/>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2" name="Cím 1"/>
          <p:cNvSpPr>
            <a:spLocks noGrp="1"/>
          </p:cNvSpPr>
          <p:nvPr>
            <p:ph type="title"/>
          </p:nvPr>
        </p:nvSpPr>
        <p:spPr>
          <a:xfrm>
            <a:off x="1066800" y="291547"/>
            <a:ext cx="10058400" cy="769951"/>
          </a:xfrm>
        </p:spPr>
        <p:txBody>
          <a:bodyPr/>
          <a:lstStyle/>
          <a:p>
            <a:pPr algn="ctr"/>
            <a:r>
              <a:rPr lang="hu-HU" dirty="0" smtClean="0">
                <a:latin typeface="Cambria" panose="02040503050406030204" pitchFamily="18" charset="0"/>
              </a:rPr>
              <a:t>A probléma megoldása</a:t>
            </a:r>
            <a:endParaRPr lang="en-US" dirty="0">
              <a:latin typeface="Cambria" panose="02040503050406030204" pitchFamily="18" charset="0"/>
            </a:endParaRP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5</a:t>
            </a:fld>
            <a:endParaRPr lang="en-US" sz="2000" dirty="0">
              <a:latin typeface="Cambria" panose="02040503050406030204" pitchFamily="18" charset="0"/>
            </a:endParaRPr>
          </a:p>
        </p:txBody>
      </p:sp>
      <p:sp>
        <p:nvSpPr>
          <p:cNvPr id="7" name="Szövegdoboz 6"/>
          <p:cNvSpPr txBox="1"/>
          <p:nvPr/>
        </p:nvSpPr>
        <p:spPr>
          <a:xfrm>
            <a:off x="6327912" y="1563757"/>
            <a:ext cx="5406887" cy="2246769"/>
          </a:xfrm>
          <a:prstGeom prst="rect">
            <a:avLst/>
          </a:prstGeom>
          <a:noFill/>
        </p:spPr>
        <p:txBody>
          <a:bodyPr wrap="square" rtlCol="0">
            <a:spAutoFit/>
          </a:bodyPr>
          <a:lstStyle/>
          <a:p>
            <a:pPr marL="457200" indent="-457200">
              <a:buClr>
                <a:schemeClr val="accent1"/>
              </a:buClr>
              <a:buFont typeface="Wingdings" panose="05000000000000000000" pitchFamily="2" charset="2"/>
              <a:buChar char="§"/>
            </a:pPr>
            <a:r>
              <a:rPr lang="hu-HU" sz="2800" dirty="0">
                <a:solidFill>
                  <a:schemeClr val="tx1">
                    <a:lumMod val="75000"/>
                    <a:lumOff val="25000"/>
                  </a:schemeClr>
                </a:solidFill>
                <a:latin typeface="Cambria" panose="02040503050406030204" pitchFamily="18" charset="0"/>
              </a:rPr>
              <a:t>Megfelelő </a:t>
            </a:r>
            <a:r>
              <a:rPr lang="hu-HU" sz="2800" dirty="0" smtClean="0">
                <a:solidFill>
                  <a:schemeClr val="tx1">
                    <a:lumMod val="75000"/>
                    <a:lumOff val="25000"/>
                  </a:schemeClr>
                </a:solidFill>
                <a:latin typeface="Cambria" panose="02040503050406030204" pitchFamily="18" charset="0"/>
              </a:rPr>
              <a:t>szobák </a:t>
            </a:r>
            <a:r>
              <a:rPr lang="hu-HU" sz="2800" b="1" dirty="0">
                <a:solidFill>
                  <a:schemeClr val="tx1">
                    <a:lumMod val="75000"/>
                    <a:lumOff val="25000"/>
                  </a:schemeClr>
                </a:solidFill>
                <a:latin typeface="Cambria" panose="02040503050406030204" pitchFamily="18" charset="0"/>
              </a:rPr>
              <a:t>kiválasztás</a:t>
            </a:r>
            <a:r>
              <a:rPr lang="hu-HU" sz="2800" dirty="0">
                <a:solidFill>
                  <a:schemeClr val="tx1">
                    <a:lumMod val="75000"/>
                    <a:lumOff val="25000"/>
                  </a:schemeClr>
                </a:solidFill>
                <a:latin typeface="Cambria" panose="02040503050406030204" pitchFamily="18" charset="0"/>
              </a:rPr>
              <a:t>a</a:t>
            </a:r>
          </a:p>
          <a:p>
            <a:pPr marL="457200" indent="-457200">
              <a:buClr>
                <a:schemeClr val="accent1"/>
              </a:buClr>
              <a:buFont typeface="Wingdings" panose="05000000000000000000" pitchFamily="2" charset="2"/>
              <a:buChar char="§"/>
            </a:pPr>
            <a:r>
              <a:rPr lang="hu-HU" sz="2800" dirty="0">
                <a:solidFill>
                  <a:schemeClr val="tx1">
                    <a:lumMod val="75000"/>
                    <a:lumOff val="25000"/>
                  </a:schemeClr>
                </a:solidFill>
                <a:latin typeface="Cambria" panose="02040503050406030204" pitchFamily="18" charset="0"/>
              </a:rPr>
              <a:t>Szempont: </a:t>
            </a:r>
            <a:r>
              <a:rPr lang="hu-HU" sz="2800" b="1" dirty="0">
                <a:solidFill>
                  <a:schemeClr val="tx1">
                    <a:lumMod val="75000"/>
                    <a:lumOff val="25000"/>
                  </a:schemeClr>
                </a:solidFill>
                <a:latin typeface="Cambria" panose="02040503050406030204" pitchFamily="18" charset="0"/>
              </a:rPr>
              <a:t>ár, távolság, </a:t>
            </a:r>
            <a:r>
              <a:rPr lang="hu-HU" sz="2800" b="1" dirty="0" smtClean="0">
                <a:solidFill>
                  <a:schemeClr val="tx1">
                    <a:lumMod val="75000"/>
                    <a:lumOff val="25000"/>
                  </a:schemeClr>
                </a:solidFill>
                <a:latin typeface="Cambria" panose="02040503050406030204" pitchFamily="18" charset="0"/>
              </a:rPr>
              <a:t> értékelés, felszereltség</a:t>
            </a:r>
            <a:r>
              <a:rPr lang="hu-HU" sz="2800" b="1" dirty="0">
                <a:solidFill>
                  <a:schemeClr val="tx1">
                    <a:lumMod val="75000"/>
                    <a:lumOff val="25000"/>
                  </a:schemeClr>
                </a:solidFill>
                <a:latin typeface="Cambria" panose="02040503050406030204" pitchFamily="18" charset="0"/>
              </a:rPr>
              <a:t>, szolgáltatások</a:t>
            </a:r>
          </a:p>
          <a:p>
            <a:pPr marL="457200" indent="-457200">
              <a:buClr>
                <a:schemeClr val="accent1"/>
              </a:buClr>
              <a:buFont typeface="Wingdings" panose="05000000000000000000" pitchFamily="2" charset="2"/>
              <a:buChar char="§"/>
            </a:pPr>
            <a:r>
              <a:rPr lang="hu-HU" sz="2800" b="1" dirty="0">
                <a:solidFill>
                  <a:schemeClr val="tx1">
                    <a:lumMod val="75000"/>
                    <a:lumOff val="25000"/>
                  </a:schemeClr>
                </a:solidFill>
                <a:latin typeface="Cambria" panose="02040503050406030204" pitchFamily="18" charset="0"/>
              </a:rPr>
              <a:t>Optimalizálási </a:t>
            </a:r>
            <a:r>
              <a:rPr lang="hu-HU" sz="2800" b="1" dirty="0" smtClean="0">
                <a:solidFill>
                  <a:schemeClr val="tx1">
                    <a:lumMod val="75000"/>
                    <a:lumOff val="25000"/>
                  </a:schemeClr>
                </a:solidFill>
                <a:latin typeface="Cambria" panose="02040503050406030204" pitchFamily="18" charset="0"/>
              </a:rPr>
              <a:t>feladat</a:t>
            </a:r>
            <a:endParaRPr lang="hu-HU" sz="2800" b="1" dirty="0">
              <a:solidFill>
                <a:schemeClr val="tx1">
                  <a:lumMod val="75000"/>
                  <a:lumOff val="25000"/>
                </a:schemeClr>
              </a:solidFill>
              <a:latin typeface="Cambria" panose="02040503050406030204" pitchFamily="18" charset="0"/>
            </a:endParaRPr>
          </a:p>
        </p:txBody>
      </p:sp>
      <p:graphicFrame>
        <p:nvGraphicFramePr>
          <p:cNvPr id="8" name="Diagram 7"/>
          <p:cNvGraphicFramePr/>
          <p:nvPr>
            <p:extLst>
              <p:ext uri="{D42A27DB-BD31-4B8C-83A1-F6EECF244321}">
                <p14:modId xmlns:p14="http://schemas.microsoft.com/office/powerpoint/2010/main" val="3542146457"/>
              </p:ext>
            </p:extLst>
          </p:nvPr>
        </p:nvGraphicFramePr>
        <p:xfrm>
          <a:off x="496956" y="3915956"/>
          <a:ext cx="5830956" cy="2438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Szövegdoboz 8"/>
          <p:cNvSpPr txBox="1"/>
          <p:nvPr/>
        </p:nvSpPr>
        <p:spPr>
          <a:xfrm>
            <a:off x="447260" y="1563757"/>
            <a:ext cx="5751444" cy="2246769"/>
          </a:xfrm>
          <a:prstGeom prst="rect">
            <a:avLst/>
          </a:prstGeom>
          <a:noFill/>
        </p:spPr>
        <p:txBody>
          <a:bodyPr wrap="square" rtlCol="0">
            <a:spAutoFit/>
          </a:bodyPr>
          <a:lstStyle/>
          <a:p>
            <a:pPr marL="342900" indent="-342900">
              <a:buClr>
                <a:schemeClr val="accent1"/>
              </a:buClr>
              <a:buFont typeface="Wingdings" panose="05000000000000000000" pitchFamily="2" charset="2"/>
              <a:buChar char="§"/>
            </a:pPr>
            <a:r>
              <a:rPr lang="hu-HU" sz="2800" b="1" dirty="0">
                <a:solidFill>
                  <a:schemeClr val="tx1">
                    <a:lumMod val="75000"/>
                    <a:lumOff val="25000"/>
                  </a:schemeClr>
                </a:solidFill>
                <a:latin typeface="Cambria" panose="02040503050406030204" pitchFamily="18" charset="0"/>
              </a:rPr>
              <a:t>Szobák</a:t>
            </a:r>
            <a:r>
              <a:rPr lang="hu-HU" sz="2800" dirty="0">
                <a:solidFill>
                  <a:schemeClr val="tx1">
                    <a:lumMod val="75000"/>
                    <a:lumOff val="25000"/>
                  </a:schemeClr>
                </a:solidFill>
                <a:latin typeface="Cambria" panose="02040503050406030204" pitchFamily="18" charset="0"/>
              </a:rPr>
              <a:t>, mint </a:t>
            </a:r>
            <a:r>
              <a:rPr lang="hu-HU" sz="2800" b="1" dirty="0" smtClean="0">
                <a:solidFill>
                  <a:schemeClr val="tx1">
                    <a:lumMod val="75000"/>
                    <a:lumOff val="25000"/>
                  </a:schemeClr>
                </a:solidFill>
                <a:latin typeface="Cambria" panose="02040503050406030204" pitchFamily="18" charset="0"/>
              </a:rPr>
              <a:t>individuális</a:t>
            </a:r>
            <a:r>
              <a:rPr lang="hu-HU" sz="2800" dirty="0" smtClean="0">
                <a:solidFill>
                  <a:schemeClr val="tx1">
                    <a:lumMod val="75000"/>
                    <a:lumOff val="25000"/>
                  </a:schemeClr>
                </a:solidFill>
                <a:latin typeface="Cambria" panose="02040503050406030204" pitchFamily="18" charset="0"/>
              </a:rPr>
              <a:t> termékek</a:t>
            </a:r>
            <a:endParaRPr lang="hu-HU" sz="2800" dirty="0">
              <a:solidFill>
                <a:schemeClr val="tx1">
                  <a:lumMod val="75000"/>
                  <a:lumOff val="25000"/>
                </a:schemeClr>
              </a:solidFill>
              <a:latin typeface="Cambria" panose="02040503050406030204" pitchFamily="18" charset="0"/>
            </a:endParaRPr>
          </a:p>
          <a:p>
            <a:pPr marL="342900" indent="-342900">
              <a:buClr>
                <a:schemeClr val="accent1"/>
              </a:buClr>
              <a:buFont typeface="Wingdings" panose="05000000000000000000" pitchFamily="2" charset="2"/>
              <a:buChar char="§"/>
            </a:pPr>
            <a:r>
              <a:rPr lang="hu-HU" sz="2800" b="1" dirty="0" smtClean="0">
                <a:solidFill>
                  <a:schemeClr val="tx1">
                    <a:lumMod val="75000"/>
                    <a:lumOff val="25000"/>
                  </a:schemeClr>
                </a:solidFill>
                <a:latin typeface="Cambria" panose="02040503050406030204" pitchFamily="18" charset="0"/>
              </a:rPr>
              <a:t>Foglaltságok</a:t>
            </a:r>
            <a:r>
              <a:rPr lang="hu-HU" sz="2800" dirty="0" smtClean="0">
                <a:solidFill>
                  <a:schemeClr val="tx1">
                    <a:lumMod val="75000"/>
                    <a:lumOff val="25000"/>
                  </a:schemeClr>
                </a:solidFill>
                <a:latin typeface="Cambria" panose="02040503050406030204" pitchFamily="18" charset="0"/>
              </a:rPr>
              <a:t> </a:t>
            </a:r>
            <a:r>
              <a:rPr lang="hu-HU" sz="2800" dirty="0">
                <a:solidFill>
                  <a:schemeClr val="tx1">
                    <a:lumMod val="75000"/>
                    <a:lumOff val="25000"/>
                  </a:schemeClr>
                </a:solidFill>
                <a:latin typeface="Cambria" panose="02040503050406030204" pitchFamily="18" charset="0"/>
              </a:rPr>
              <a:t>ismerete</a:t>
            </a:r>
          </a:p>
          <a:p>
            <a:pPr marL="342900" indent="-342900">
              <a:buClr>
                <a:schemeClr val="accent1"/>
              </a:buClr>
              <a:buFont typeface="Wingdings" panose="05000000000000000000" pitchFamily="2" charset="2"/>
              <a:buChar char="§"/>
            </a:pPr>
            <a:r>
              <a:rPr lang="hu-HU" sz="2800" b="1" dirty="0">
                <a:solidFill>
                  <a:schemeClr val="tx1">
                    <a:lumMod val="75000"/>
                    <a:lumOff val="25000"/>
                  </a:schemeClr>
                </a:solidFill>
                <a:latin typeface="Cambria" panose="02040503050406030204" pitchFamily="18" charset="0"/>
              </a:rPr>
              <a:t>Egy foglalás – több szoba – több szálláshely</a:t>
            </a:r>
          </a:p>
        </p:txBody>
      </p:sp>
      <p:graphicFrame>
        <p:nvGraphicFramePr>
          <p:cNvPr id="11" name="Diagram 10"/>
          <p:cNvGraphicFramePr/>
          <p:nvPr>
            <p:extLst>
              <p:ext uri="{D42A27DB-BD31-4B8C-83A1-F6EECF244321}">
                <p14:modId xmlns:p14="http://schemas.microsoft.com/office/powerpoint/2010/main" val="4153700905"/>
              </p:ext>
            </p:extLst>
          </p:nvPr>
        </p:nvGraphicFramePr>
        <p:xfrm>
          <a:off x="7275423" y="3638247"/>
          <a:ext cx="3281047" cy="245444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cxnSp>
        <p:nvCxnSpPr>
          <p:cNvPr id="13" name="Egyenes összekötő 12"/>
          <p:cNvCxnSpPr/>
          <p:nvPr/>
        </p:nvCxnSpPr>
        <p:spPr>
          <a:xfrm flipH="1">
            <a:off x="6096000" y="1563757"/>
            <a:ext cx="1" cy="457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Szövegdoboz 13"/>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21771434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églalap 6"/>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2" name="Cím 1"/>
          <p:cNvSpPr>
            <a:spLocks noGrp="1"/>
          </p:cNvSpPr>
          <p:nvPr>
            <p:ph type="title"/>
          </p:nvPr>
        </p:nvSpPr>
        <p:spPr>
          <a:xfrm>
            <a:off x="1097280" y="344410"/>
            <a:ext cx="10058400" cy="743447"/>
          </a:xfrm>
        </p:spPr>
        <p:txBody>
          <a:bodyPr/>
          <a:lstStyle/>
          <a:p>
            <a:pPr algn="ctr"/>
            <a:r>
              <a:rPr lang="hu-HU" dirty="0" smtClean="0">
                <a:latin typeface="Cambria" panose="02040503050406030204" pitchFamily="18" charset="0"/>
              </a:rPr>
              <a:t>Követelmények</a:t>
            </a:r>
            <a:endParaRPr lang="en-US" dirty="0">
              <a:latin typeface="Cambria" panose="02040503050406030204" pitchFamily="18" charset="0"/>
            </a:endParaRPr>
          </a:p>
        </p:txBody>
      </p:sp>
      <p:sp>
        <p:nvSpPr>
          <p:cNvPr id="3" name="Tartalom helye 2"/>
          <p:cNvSpPr>
            <a:spLocks noGrp="1"/>
          </p:cNvSpPr>
          <p:nvPr>
            <p:ph idx="1"/>
          </p:nvPr>
        </p:nvSpPr>
        <p:spPr>
          <a:xfrm>
            <a:off x="1097280" y="1355403"/>
            <a:ext cx="10058400" cy="4023360"/>
          </a:xfrm>
        </p:spPr>
        <p:txBody>
          <a:bodyPr>
            <a:noAutofit/>
          </a:bodyPr>
          <a:lstStyle/>
          <a:p>
            <a:pPr marL="357188" indent="-357188">
              <a:buFont typeface="Wingdings" panose="05000000000000000000" pitchFamily="2" charset="2"/>
              <a:buChar char="§"/>
            </a:pPr>
            <a:r>
              <a:rPr lang="hu-HU" sz="2800" dirty="0" smtClean="0">
                <a:latin typeface="Cambria" panose="02040503050406030204" pitchFamily="18" charset="0"/>
              </a:rPr>
              <a:t>Széles körű közzététel: </a:t>
            </a:r>
            <a:r>
              <a:rPr lang="hu-HU" sz="2800" b="1" dirty="0" smtClean="0">
                <a:latin typeface="Cambria" panose="02040503050406030204" pitchFamily="18" charset="0"/>
              </a:rPr>
              <a:t>webalkalamzás</a:t>
            </a:r>
          </a:p>
          <a:p>
            <a:pPr marL="357188" indent="-357188">
              <a:buFont typeface="Wingdings" panose="05000000000000000000" pitchFamily="2" charset="2"/>
              <a:buChar char="§"/>
            </a:pPr>
            <a:r>
              <a:rPr lang="hu-HU" sz="2800" dirty="0" smtClean="0">
                <a:latin typeface="Cambria" panose="02040503050406030204" pitchFamily="18" charset="0"/>
              </a:rPr>
              <a:t>Felhasználói szerepkörök: </a:t>
            </a:r>
            <a:r>
              <a:rPr lang="hu-HU" sz="2800" b="1" dirty="0" smtClean="0">
                <a:latin typeface="Cambria" panose="02040503050406030204" pitchFamily="18" charset="0"/>
              </a:rPr>
              <a:t>látogató, szálláskereső, szállásadó, adminisztrátor</a:t>
            </a:r>
          </a:p>
          <a:p>
            <a:pPr marL="357188" indent="-357188">
              <a:buFont typeface="Wingdings" panose="05000000000000000000" pitchFamily="2" charset="2"/>
              <a:buChar char="§"/>
            </a:pPr>
            <a:r>
              <a:rPr lang="hu-HU" sz="2800" dirty="0" smtClean="0">
                <a:latin typeface="Cambria" panose="02040503050406030204" pitchFamily="18" charset="0"/>
              </a:rPr>
              <a:t>Szobaszűrés több szempont szerint: </a:t>
            </a:r>
            <a:r>
              <a:rPr lang="hu-HU" sz="2800" b="1" dirty="0" smtClean="0">
                <a:latin typeface="Cambria" panose="02040503050406030204" pitchFamily="18" charset="0"/>
              </a:rPr>
              <a:t>helyiség, elérhetőség, kapacitás, felszereltség, szolgáltatás</a:t>
            </a:r>
          </a:p>
          <a:p>
            <a:pPr marL="357188" indent="-357188">
              <a:buFont typeface="Wingdings" panose="05000000000000000000" pitchFamily="2" charset="2"/>
              <a:buChar char="§"/>
            </a:pPr>
            <a:r>
              <a:rPr lang="hu-HU" sz="2800" b="1" dirty="0" smtClean="0">
                <a:latin typeface="Cambria" panose="02040503050406030204" pitchFamily="18" charset="0"/>
              </a:rPr>
              <a:t>Szobafoglalás</a:t>
            </a:r>
            <a:r>
              <a:rPr lang="hu-HU" sz="2800" dirty="0" smtClean="0">
                <a:latin typeface="Cambria" panose="02040503050406030204" pitchFamily="18" charset="0"/>
              </a:rPr>
              <a:t>, foglaláskezelés</a:t>
            </a:r>
          </a:p>
          <a:p>
            <a:pPr marL="357188" indent="-357188">
              <a:buFont typeface="Wingdings" panose="05000000000000000000" pitchFamily="2" charset="2"/>
              <a:buChar char="§"/>
            </a:pPr>
            <a:r>
              <a:rPr lang="hu-HU" sz="2800" dirty="0" smtClean="0">
                <a:latin typeface="Cambria" panose="02040503050406030204" pitchFamily="18" charset="0"/>
              </a:rPr>
              <a:t>Szálláshelyek </a:t>
            </a:r>
            <a:r>
              <a:rPr lang="hu-HU" sz="2800" b="1" dirty="0" smtClean="0">
                <a:latin typeface="Cambria" panose="02040503050406030204" pitchFamily="18" charset="0"/>
              </a:rPr>
              <a:t>értékelés</a:t>
            </a:r>
            <a:r>
              <a:rPr lang="hu-HU" sz="2800" dirty="0" smtClean="0">
                <a:latin typeface="Cambria" panose="02040503050406030204" pitchFamily="18" charset="0"/>
              </a:rPr>
              <a:t>e</a:t>
            </a:r>
          </a:p>
          <a:p>
            <a:pPr marL="357188" indent="-357188">
              <a:buFont typeface="Wingdings" panose="05000000000000000000" pitchFamily="2" charset="2"/>
              <a:buChar char="§"/>
            </a:pPr>
            <a:r>
              <a:rPr lang="hu-HU" sz="2800" dirty="0" smtClean="0">
                <a:latin typeface="Cambria" panose="02040503050406030204" pitchFamily="18" charset="0"/>
              </a:rPr>
              <a:t>Intelligens keresés: adott szempontok szerint </a:t>
            </a:r>
            <a:r>
              <a:rPr lang="hu-HU" sz="2800" b="1" dirty="0" smtClean="0">
                <a:latin typeface="Cambria" panose="02040503050406030204" pitchFamily="18" charset="0"/>
              </a:rPr>
              <a:t>automatikus</a:t>
            </a:r>
            <a:r>
              <a:rPr lang="hu-HU" sz="2800" dirty="0" smtClean="0">
                <a:latin typeface="Cambria" panose="02040503050406030204" pitchFamily="18" charset="0"/>
              </a:rPr>
              <a:t> </a:t>
            </a:r>
            <a:r>
              <a:rPr lang="hu-HU" sz="2800" b="1" dirty="0" smtClean="0">
                <a:latin typeface="Cambria" panose="02040503050406030204" pitchFamily="18" charset="0"/>
              </a:rPr>
              <a:t>szoba ajánlás</a:t>
            </a:r>
            <a:r>
              <a:rPr lang="hu-HU" sz="2800" dirty="0" smtClean="0">
                <a:latin typeface="Cambria" panose="02040503050406030204" pitchFamily="18" charset="0"/>
              </a:rPr>
              <a:t>. Ajánlás szempontjai: </a:t>
            </a:r>
            <a:r>
              <a:rPr lang="hu-HU" sz="2800" b="1" dirty="0" smtClean="0">
                <a:latin typeface="Cambria" panose="02040503050406030204" pitchFamily="18" charset="0"/>
              </a:rPr>
              <a:t>ár, távolság, értékelés</a:t>
            </a: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6</a:t>
            </a:fld>
            <a:endParaRPr lang="en-US" sz="2000" dirty="0">
              <a:latin typeface="Cambria" panose="02040503050406030204" pitchFamily="18" charset="0"/>
            </a:endParaRPr>
          </a:p>
        </p:txBody>
      </p:sp>
      <p:sp>
        <p:nvSpPr>
          <p:cNvPr id="9" name="Szövegdoboz 8"/>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30850485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églalap 5"/>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2" name="Cím 1"/>
          <p:cNvSpPr>
            <a:spLocks noGrp="1"/>
          </p:cNvSpPr>
          <p:nvPr>
            <p:ph type="title"/>
          </p:nvPr>
        </p:nvSpPr>
        <p:spPr>
          <a:xfrm>
            <a:off x="1097280" y="304800"/>
            <a:ext cx="10058400" cy="716943"/>
          </a:xfrm>
        </p:spPr>
        <p:txBody>
          <a:bodyPr/>
          <a:lstStyle/>
          <a:p>
            <a:pPr algn="ctr"/>
            <a:r>
              <a:rPr lang="hu-HU" dirty="0" smtClean="0">
                <a:latin typeface="Cambria" panose="02040503050406030204" pitchFamily="18" charset="0"/>
              </a:rPr>
              <a:t>Megvalósítás - optimalizálás</a:t>
            </a:r>
            <a:endParaRPr lang="en-US" dirty="0">
              <a:latin typeface="Cambria" panose="02040503050406030204" pitchFamily="18" charset="0"/>
            </a:endParaRPr>
          </a:p>
        </p:txBody>
      </p:sp>
      <p:sp>
        <p:nvSpPr>
          <p:cNvPr id="3" name="Tartalom helye 2"/>
          <p:cNvSpPr>
            <a:spLocks noGrp="1"/>
          </p:cNvSpPr>
          <p:nvPr>
            <p:ph idx="1"/>
          </p:nvPr>
        </p:nvSpPr>
        <p:spPr>
          <a:xfrm>
            <a:off x="318052" y="1285462"/>
            <a:ext cx="11542644" cy="954156"/>
          </a:xfrm>
        </p:spPr>
        <p:txBody>
          <a:bodyPr>
            <a:normAutofit/>
          </a:bodyPr>
          <a:lstStyle/>
          <a:p>
            <a:pPr marL="357188" indent="-357188">
              <a:buFont typeface="Wingdings" panose="05000000000000000000" pitchFamily="2" charset="2"/>
              <a:buChar char="§"/>
            </a:pPr>
            <a:r>
              <a:rPr lang="hu-HU" sz="2800" dirty="0" smtClean="0">
                <a:latin typeface="Cambria" panose="02040503050406030204" pitchFamily="18" charset="0"/>
              </a:rPr>
              <a:t>Különböző nagyságrendű értékek aránytalanul érvényesülnek, egységesítés szükséges </a:t>
            </a: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7</a:t>
            </a:fld>
            <a:endParaRPr lang="en-US" sz="2000" dirty="0">
              <a:latin typeface="Cambria" panose="02040503050406030204" pitchFamily="18" charset="0"/>
            </a:endParaRPr>
          </a:p>
        </p:txBody>
      </p:sp>
      <mc:AlternateContent xmlns:mc="http://schemas.openxmlformats.org/markup-compatibility/2006">
        <mc:Choice xmlns:a14="http://schemas.microsoft.com/office/drawing/2010/main" Requires="a14">
          <p:sp>
            <p:nvSpPr>
              <p:cNvPr id="12" name="Szövegdoboz 11"/>
              <p:cNvSpPr txBox="1"/>
              <p:nvPr/>
            </p:nvSpPr>
            <p:spPr>
              <a:xfrm>
                <a:off x="331304" y="2397134"/>
                <a:ext cx="5764696" cy="3693319"/>
              </a:xfrm>
              <a:prstGeom prst="rect">
                <a:avLst/>
              </a:prstGeom>
              <a:noFill/>
            </p:spPr>
            <p:txBody>
              <a:bodyPr wrap="square" rtlCol="0">
                <a:spAutoFit/>
              </a:bodyPr>
              <a:lstStyle/>
              <a:p>
                <a:pPr algn="ctr">
                  <a:spcAft>
                    <a:spcPts val="1200"/>
                  </a:spcAft>
                </a:pPr>
                <a:r>
                  <a:rPr lang="hu-HU" sz="3200" b="1" dirty="0" smtClean="0">
                    <a:solidFill>
                      <a:schemeClr val="tx1">
                        <a:lumMod val="75000"/>
                        <a:lumOff val="25000"/>
                      </a:schemeClr>
                    </a:solidFill>
                    <a:latin typeface="Cambria" panose="02040503050406030204" pitchFamily="18" charset="0"/>
                  </a:rPr>
                  <a:t>Konvertálás</a:t>
                </a:r>
                <a:endParaRPr lang="hu-HU" sz="3200" b="1" dirty="0" smtClean="0">
                  <a:solidFill>
                    <a:schemeClr val="tx1">
                      <a:lumMod val="75000"/>
                      <a:lumOff val="25000"/>
                    </a:schemeClr>
                  </a:solidFill>
                  <a:latin typeface="Cambria" panose="02040503050406030204" pitchFamily="18" charset="0"/>
                </a:endParaRPr>
              </a:p>
              <a:p>
                <a:pPr marL="342900" indent="-342900">
                  <a:buClr>
                    <a:schemeClr val="accent1"/>
                  </a:buClr>
                  <a:buFont typeface="Wingdings" panose="05000000000000000000" pitchFamily="2" charset="2"/>
                  <a:buChar char="§"/>
                </a:pPr>
                <a:r>
                  <a:rPr lang="hu-HU" sz="2400" dirty="0">
                    <a:solidFill>
                      <a:schemeClr val="tx1">
                        <a:lumMod val="75000"/>
                        <a:lumOff val="25000"/>
                      </a:schemeClr>
                    </a:solidFill>
                    <a:latin typeface="Cambria" panose="02040503050406030204" pitchFamily="18" charset="0"/>
                  </a:rPr>
                  <a:t>Ár és távolság értékekből</a:t>
                </a:r>
              </a:p>
              <a:p>
                <a:pPr marL="342900" indent="-342900">
                  <a:buClr>
                    <a:schemeClr val="accent1"/>
                  </a:buClr>
                  <a:buFont typeface="Wingdings" panose="05000000000000000000" pitchFamily="2" charset="2"/>
                  <a:buChar char="§"/>
                </a:pPr>
                <a:r>
                  <a:rPr lang="hu-HU" sz="2400" dirty="0" smtClean="0">
                    <a:solidFill>
                      <a:schemeClr val="tx1">
                        <a:lumMod val="75000"/>
                        <a:lumOff val="25000"/>
                      </a:schemeClr>
                    </a:solidFill>
                    <a:latin typeface="Cambria" panose="02040503050406030204" pitchFamily="18" charset="0"/>
                  </a:rPr>
                  <a:t>Módszer: </a:t>
                </a:r>
                <a:endParaRPr lang="hu-HU" sz="2400" b="1" i="1" dirty="0" smtClean="0">
                  <a:solidFill>
                    <a:schemeClr val="tx1">
                      <a:lumMod val="75000"/>
                      <a:lumOff val="25000"/>
                    </a:schemeClr>
                  </a:solidFill>
                  <a:latin typeface="Cambria Math" panose="02040503050406030204" pitchFamily="18" charset="0"/>
                </a:endParaRPr>
              </a:p>
              <a:p>
                <a:pPr marL="373063">
                  <a:buClr>
                    <a:schemeClr val="accent1"/>
                  </a:buClr>
                </a:pPr>
                <a14:m>
                  <m:oMathPara xmlns:m="http://schemas.openxmlformats.org/officeDocument/2006/math">
                    <m:oMathParaPr>
                      <m:jc m:val="left"/>
                    </m:oMathParaPr>
                    <m:oMath xmlns:m="http://schemas.openxmlformats.org/officeDocument/2006/math">
                      <m:r>
                        <a:rPr lang="hu-HU" sz="2400" b="1" i="1" smtClean="0">
                          <a:solidFill>
                            <a:schemeClr val="tx1">
                              <a:lumMod val="75000"/>
                              <a:lumOff val="25000"/>
                            </a:schemeClr>
                          </a:solidFill>
                          <a:latin typeface="Cambria Math" panose="02040503050406030204" pitchFamily="18" charset="0"/>
                        </a:rPr>
                        <m:t>𝒙</m:t>
                      </m:r>
                      <m:r>
                        <a:rPr lang="hu-HU" sz="2400" b="1" i="1" smtClean="0">
                          <a:solidFill>
                            <a:schemeClr val="tx1">
                              <a:lumMod val="75000"/>
                              <a:lumOff val="25000"/>
                            </a:schemeClr>
                          </a:solidFill>
                          <a:latin typeface="Cambria Math" panose="02040503050406030204" pitchFamily="18" charset="0"/>
                        </a:rPr>
                        <m:t>=</m:t>
                      </m:r>
                      <m:r>
                        <a:rPr lang="hu-HU" sz="2400" b="1" i="1">
                          <a:solidFill>
                            <a:schemeClr val="tx1">
                              <a:lumMod val="75000"/>
                              <a:lumOff val="25000"/>
                            </a:schemeClr>
                          </a:solidFill>
                          <a:latin typeface="Cambria Math" panose="02040503050406030204" pitchFamily="18" charset="0"/>
                        </a:rPr>
                        <m:t>𝒙</m:t>
                      </m:r>
                      <m:r>
                        <a:rPr lang="hu-HU" sz="2400" b="1" i="1">
                          <a:solidFill>
                            <a:schemeClr val="tx1">
                              <a:lumMod val="75000"/>
                              <a:lumOff val="25000"/>
                            </a:schemeClr>
                          </a:solidFill>
                          <a:latin typeface="Cambria Math" panose="02040503050406030204" pitchFamily="18" charset="0"/>
                        </a:rPr>
                        <m:t>/</m:t>
                      </m:r>
                      <m:r>
                        <a:rPr lang="hu-HU" sz="2400" b="1">
                          <a:solidFill>
                            <a:schemeClr val="tx1">
                              <a:lumMod val="75000"/>
                              <a:lumOff val="25000"/>
                            </a:schemeClr>
                          </a:solidFill>
                          <a:latin typeface="Cambria Math" panose="02040503050406030204" pitchFamily="18" charset="0"/>
                        </a:rPr>
                        <m:t>𝐦𝐢𝐧</m:t>
                      </m:r>
                      <m:r>
                        <a:rPr lang="hu-HU" sz="2400" b="1" i="1">
                          <a:solidFill>
                            <a:schemeClr val="tx1">
                              <a:lumMod val="75000"/>
                              <a:lumOff val="25000"/>
                            </a:schemeClr>
                          </a:solidFill>
                          <a:latin typeface="Cambria Math" panose="02040503050406030204" pitchFamily="18" charset="0"/>
                        </a:rPr>
                        <m:t>⁡(</m:t>
                      </m:r>
                      <m:r>
                        <a:rPr lang="hu-HU" sz="2400" b="1" i="1">
                          <a:solidFill>
                            <a:schemeClr val="tx1">
                              <a:lumMod val="75000"/>
                              <a:lumOff val="25000"/>
                            </a:schemeClr>
                          </a:solidFill>
                          <a:latin typeface="Cambria Math" panose="02040503050406030204" pitchFamily="18" charset="0"/>
                        </a:rPr>
                        <m:t>𝑿</m:t>
                      </m:r>
                      <m:r>
                        <a:rPr lang="hu-HU" sz="2400" b="1" i="1">
                          <a:solidFill>
                            <a:schemeClr val="tx1">
                              <a:lumMod val="75000"/>
                              <a:lumOff val="25000"/>
                            </a:schemeClr>
                          </a:solidFill>
                          <a:latin typeface="Cambria Math" panose="02040503050406030204" pitchFamily="18" charset="0"/>
                        </a:rPr>
                        <m:t>)</m:t>
                      </m:r>
                    </m:oMath>
                  </m:oMathPara>
                </a14:m>
                <a:endParaRPr lang="hu-HU" sz="2400" dirty="0" smtClean="0">
                  <a:solidFill>
                    <a:schemeClr val="tx1">
                      <a:lumMod val="75000"/>
                      <a:lumOff val="25000"/>
                    </a:schemeClr>
                  </a:solidFill>
                </a:endParaRPr>
              </a:p>
              <a:p>
                <a:pPr marL="373063">
                  <a:buClr>
                    <a:schemeClr val="accent1"/>
                  </a:buClr>
                </a:pPr>
                <a:endParaRPr lang="hu-HU" sz="2400" dirty="0">
                  <a:solidFill>
                    <a:schemeClr val="tx1">
                      <a:lumMod val="75000"/>
                      <a:lumOff val="25000"/>
                    </a:schemeClr>
                  </a:solidFill>
                </a:endParaRPr>
              </a:p>
              <a:p>
                <a:pPr marL="373063">
                  <a:buClr>
                    <a:schemeClr val="accent1"/>
                  </a:buClr>
                </a:pPr>
                <a:endParaRPr lang="hu-HU" sz="2400" dirty="0" smtClean="0">
                  <a:solidFill>
                    <a:schemeClr val="tx1">
                      <a:lumMod val="75000"/>
                      <a:lumOff val="25000"/>
                    </a:schemeClr>
                  </a:solidFill>
                </a:endParaRPr>
              </a:p>
              <a:p>
                <a:pPr marL="373063">
                  <a:buClr>
                    <a:schemeClr val="accent1"/>
                  </a:buClr>
                </a:pPr>
                <a:endParaRPr lang="hu-HU" sz="2400" dirty="0">
                  <a:solidFill>
                    <a:schemeClr val="tx1">
                      <a:lumMod val="75000"/>
                      <a:lumOff val="25000"/>
                    </a:schemeClr>
                  </a:solidFill>
                </a:endParaRPr>
              </a:p>
              <a:p>
                <a:pPr marL="373063">
                  <a:buClr>
                    <a:schemeClr val="accent1"/>
                  </a:buClr>
                </a:pPr>
                <a:endParaRPr lang="hu-HU" sz="2400" dirty="0" smtClean="0">
                  <a:solidFill>
                    <a:schemeClr val="tx1">
                      <a:lumMod val="75000"/>
                      <a:lumOff val="25000"/>
                    </a:schemeClr>
                  </a:solidFill>
                </a:endParaRPr>
              </a:p>
              <a:p>
                <a:pPr marL="373063">
                  <a:buClr>
                    <a:schemeClr val="accent1"/>
                  </a:buClr>
                </a:pPr>
                <a:endParaRPr lang="en-US" sz="2400" dirty="0">
                  <a:solidFill>
                    <a:schemeClr val="tx1">
                      <a:lumMod val="75000"/>
                      <a:lumOff val="25000"/>
                    </a:schemeClr>
                  </a:solidFill>
                </a:endParaRPr>
              </a:p>
            </p:txBody>
          </p:sp>
        </mc:Choice>
        <mc:Fallback>
          <p:sp>
            <p:nvSpPr>
              <p:cNvPr id="12" name="Szövegdoboz 11"/>
              <p:cNvSpPr txBox="1">
                <a:spLocks noRot="1" noChangeAspect="1" noMove="1" noResize="1" noEditPoints="1" noAdjustHandles="1" noChangeArrowheads="1" noChangeShapeType="1" noTextEdit="1"/>
              </p:cNvSpPr>
              <p:nvPr/>
            </p:nvSpPr>
            <p:spPr>
              <a:xfrm>
                <a:off x="331304" y="2397134"/>
                <a:ext cx="5764696" cy="3693319"/>
              </a:xfrm>
              <a:prstGeom prst="rect">
                <a:avLst/>
              </a:prstGeom>
              <a:blipFill rotWithShape="0">
                <a:blip r:embed="rId4"/>
                <a:stretch>
                  <a:fillRect l="-1374" t="-2145"/>
                </a:stretch>
              </a:blipFill>
            </p:spPr>
            <p:txBody>
              <a:bodyPr/>
              <a:lstStyle/>
              <a:p>
                <a:r>
                  <a:rPr lang="hu-HU">
                    <a:noFill/>
                  </a:rPr>
                  <a:t> </a:t>
                </a:r>
              </a:p>
            </p:txBody>
          </p:sp>
        </mc:Fallback>
      </mc:AlternateContent>
      <p:sp>
        <p:nvSpPr>
          <p:cNvPr id="14" name="Szövegdoboz 13"/>
          <p:cNvSpPr txBox="1"/>
          <p:nvPr/>
        </p:nvSpPr>
        <p:spPr>
          <a:xfrm>
            <a:off x="6788132" y="2379515"/>
            <a:ext cx="5072564" cy="2954655"/>
          </a:xfrm>
          <a:prstGeom prst="rect">
            <a:avLst/>
          </a:prstGeom>
          <a:noFill/>
        </p:spPr>
        <p:txBody>
          <a:bodyPr wrap="square" rtlCol="0">
            <a:spAutoFit/>
          </a:bodyPr>
          <a:lstStyle/>
          <a:p>
            <a:pPr algn="ctr">
              <a:spcAft>
                <a:spcPts val="1200"/>
              </a:spcAft>
            </a:pPr>
            <a:r>
              <a:rPr lang="hu-HU" sz="3200" b="1" dirty="0">
                <a:solidFill>
                  <a:schemeClr val="tx1">
                    <a:lumMod val="75000"/>
                    <a:lumOff val="25000"/>
                  </a:schemeClr>
                </a:solidFill>
                <a:latin typeface="Cambria" panose="02040503050406030204" pitchFamily="18" charset="0"/>
              </a:rPr>
              <a:t>Relatív szórás</a:t>
            </a:r>
            <a:endParaRPr lang="en-US" sz="3200" b="1" dirty="0">
              <a:solidFill>
                <a:schemeClr val="tx1">
                  <a:lumMod val="75000"/>
                  <a:lumOff val="25000"/>
                </a:schemeClr>
              </a:solidFill>
              <a:latin typeface="Cambria" panose="02040503050406030204" pitchFamily="18" charset="0"/>
            </a:endParaRPr>
          </a:p>
          <a:p>
            <a:pPr marL="342900" indent="-342900">
              <a:buClr>
                <a:schemeClr val="accent1"/>
              </a:buClr>
              <a:buFont typeface="Wingdings" panose="05000000000000000000" pitchFamily="2" charset="2"/>
              <a:buChar char="§"/>
            </a:pPr>
            <a:r>
              <a:rPr lang="hu-HU" sz="2400" dirty="0" smtClean="0">
                <a:solidFill>
                  <a:schemeClr val="tx1">
                    <a:lumMod val="75000"/>
                    <a:lumOff val="25000"/>
                  </a:schemeClr>
                </a:solidFill>
                <a:latin typeface="Cambria" panose="02040503050406030204" pitchFamily="18" charset="0"/>
              </a:rPr>
              <a:t>Eredmény </a:t>
            </a:r>
            <a:r>
              <a:rPr lang="hu-HU" sz="2400" b="1" dirty="0" smtClean="0">
                <a:solidFill>
                  <a:schemeClr val="tx1">
                    <a:lumMod val="75000"/>
                    <a:lumOff val="25000"/>
                  </a:schemeClr>
                </a:solidFill>
                <a:latin typeface="Cambria" panose="02040503050406030204" pitchFamily="18" charset="0"/>
              </a:rPr>
              <a:t>százalékos</a:t>
            </a:r>
            <a:r>
              <a:rPr lang="hu-HU" sz="2400" dirty="0" smtClean="0">
                <a:solidFill>
                  <a:schemeClr val="tx1">
                    <a:lumMod val="75000"/>
                    <a:lumOff val="25000"/>
                  </a:schemeClr>
                </a:solidFill>
                <a:latin typeface="Cambria" panose="02040503050406030204" pitchFamily="18" charset="0"/>
              </a:rPr>
              <a:t> érték, a </a:t>
            </a:r>
            <a:r>
              <a:rPr lang="hu-HU" sz="2400" b="1" dirty="0" smtClean="0">
                <a:solidFill>
                  <a:schemeClr val="tx1">
                    <a:lumMod val="75000"/>
                    <a:lumOff val="25000"/>
                  </a:schemeClr>
                </a:solidFill>
                <a:latin typeface="Cambria" panose="02040503050406030204" pitchFamily="18" charset="0"/>
              </a:rPr>
              <a:t>sokaság</a:t>
            </a:r>
            <a:r>
              <a:rPr lang="hu-HU" sz="2400" dirty="0" smtClean="0">
                <a:solidFill>
                  <a:schemeClr val="tx1">
                    <a:lumMod val="75000"/>
                    <a:lumOff val="25000"/>
                  </a:schemeClr>
                </a:solidFill>
                <a:latin typeface="Cambria" panose="02040503050406030204" pitchFamily="18" charset="0"/>
              </a:rPr>
              <a:t> tulajdonsága</a:t>
            </a:r>
          </a:p>
          <a:p>
            <a:pPr marL="342900" indent="-342900">
              <a:buClr>
                <a:schemeClr val="accent1"/>
              </a:buClr>
              <a:buFont typeface="Wingdings" panose="05000000000000000000" pitchFamily="2" charset="2"/>
              <a:buChar char="§"/>
            </a:pPr>
            <a:r>
              <a:rPr lang="hu-HU" sz="2400" dirty="0" smtClean="0">
                <a:solidFill>
                  <a:schemeClr val="tx1">
                    <a:lumMod val="75000"/>
                    <a:lumOff val="25000"/>
                  </a:schemeClr>
                </a:solidFill>
                <a:latin typeface="Cambria" panose="02040503050406030204" pitchFamily="18" charset="0"/>
              </a:rPr>
              <a:t>Ár és távolság: </a:t>
            </a:r>
            <a:r>
              <a:rPr lang="hu-HU" sz="2400" b="1" dirty="0" smtClean="0">
                <a:solidFill>
                  <a:schemeClr val="tx1">
                    <a:lumMod val="75000"/>
                    <a:lumOff val="25000"/>
                  </a:schemeClr>
                </a:solidFill>
                <a:latin typeface="Cambria" panose="02040503050406030204" pitchFamily="18" charset="0"/>
              </a:rPr>
              <a:t>legkisebb értékhez közelítve</a:t>
            </a:r>
          </a:p>
          <a:p>
            <a:pPr marL="342900" indent="-342900">
              <a:buClr>
                <a:schemeClr val="accent1"/>
              </a:buClr>
              <a:buFont typeface="Wingdings" panose="05000000000000000000" pitchFamily="2" charset="2"/>
              <a:buChar char="§"/>
            </a:pPr>
            <a:r>
              <a:rPr lang="hu-HU" sz="2400" dirty="0" smtClean="0">
                <a:solidFill>
                  <a:schemeClr val="tx1">
                    <a:lumMod val="75000"/>
                    <a:lumOff val="25000"/>
                  </a:schemeClr>
                </a:solidFill>
                <a:latin typeface="Cambria" panose="02040503050406030204" pitchFamily="18" charset="0"/>
              </a:rPr>
              <a:t>Értékelés: </a:t>
            </a:r>
            <a:r>
              <a:rPr lang="hu-HU" sz="2400" b="1" dirty="0" smtClean="0">
                <a:solidFill>
                  <a:schemeClr val="tx1">
                    <a:lumMod val="75000"/>
                    <a:lumOff val="25000"/>
                  </a:schemeClr>
                </a:solidFill>
                <a:latin typeface="Cambria" panose="02040503050406030204" pitchFamily="18" charset="0"/>
              </a:rPr>
              <a:t>legnagyobb értékhez közelítve</a:t>
            </a:r>
            <a:endParaRPr lang="en-US" sz="2400" b="1" dirty="0">
              <a:solidFill>
                <a:schemeClr val="tx1">
                  <a:lumMod val="75000"/>
                  <a:lumOff val="25000"/>
                </a:schemeClr>
              </a:solidFill>
              <a:latin typeface="Cambria" panose="02040503050406030204" pitchFamily="18" charset="0"/>
            </a:endParaRPr>
          </a:p>
        </p:txBody>
      </p:sp>
      <p:graphicFrame>
        <p:nvGraphicFramePr>
          <p:cNvPr id="15" name="Objektum 14"/>
          <p:cNvGraphicFramePr>
            <a:graphicFrameLocks noChangeAspect="1"/>
          </p:cNvGraphicFramePr>
          <p:nvPr>
            <p:extLst>
              <p:ext uri="{D42A27DB-BD31-4B8C-83A1-F6EECF244321}">
                <p14:modId xmlns:p14="http://schemas.microsoft.com/office/powerpoint/2010/main" val="1572787895"/>
              </p:ext>
            </p:extLst>
          </p:nvPr>
        </p:nvGraphicFramePr>
        <p:xfrm>
          <a:off x="227013" y="5575300"/>
          <a:ext cx="9244012" cy="555625"/>
        </p:xfrm>
        <a:graphic>
          <a:graphicData uri="http://schemas.openxmlformats.org/presentationml/2006/ole">
            <mc:AlternateContent xmlns:mc="http://schemas.openxmlformats.org/markup-compatibility/2006">
              <mc:Choice xmlns:v="urn:schemas-microsoft-com:vml" Requires="v">
                <p:oleObj spid="_x0000_s1071" name="Visio" r:id="rId5" imgW="4914735" imgH="295248" progId="Visio.Drawing.15">
                  <p:link updateAutomatic="1"/>
                </p:oleObj>
              </mc:Choice>
              <mc:Fallback>
                <p:oleObj name="Visio" r:id="rId5" imgW="4914735" imgH="295248" progId="Visio.Drawing.15">
                  <p:link updateAutomatic="1"/>
                  <p:pic>
                    <p:nvPicPr>
                      <p:cNvPr id="0" name=""/>
                      <p:cNvPicPr/>
                      <p:nvPr/>
                    </p:nvPicPr>
                    <p:blipFill>
                      <a:blip r:embed="rId6"/>
                      <a:stretch>
                        <a:fillRect/>
                      </a:stretch>
                    </p:blipFill>
                    <p:spPr>
                      <a:xfrm>
                        <a:off x="227013" y="5575300"/>
                        <a:ext cx="9244012" cy="555625"/>
                      </a:xfrm>
                      <a:prstGeom prst="rect">
                        <a:avLst/>
                      </a:prstGeom>
                    </p:spPr>
                  </p:pic>
                </p:oleObj>
              </mc:Fallback>
            </mc:AlternateContent>
          </a:graphicData>
        </a:graphic>
      </p:graphicFrame>
      <p:graphicFrame>
        <p:nvGraphicFramePr>
          <p:cNvPr id="16" name="Objektum 15"/>
          <p:cNvGraphicFramePr>
            <a:graphicFrameLocks noChangeAspect="1"/>
          </p:cNvGraphicFramePr>
          <p:nvPr>
            <p:extLst>
              <p:ext uri="{D42A27DB-BD31-4B8C-83A1-F6EECF244321}">
                <p14:modId xmlns:p14="http://schemas.microsoft.com/office/powerpoint/2010/main" val="3081347792"/>
              </p:ext>
            </p:extLst>
          </p:nvPr>
        </p:nvGraphicFramePr>
        <p:xfrm>
          <a:off x="188670" y="4682878"/>
          <a:ext cx="6049963" cy="563562"/>
        </p:xfrm>
        <a:graphic>
          <a:graphicData uri="http://schemas.openxmlformats.org/presentationml/2006/ole">
            <mc:AlternateContent xmlns:mc="http://schemas.openxmlformats.org/markup-compatibility/2006">
              <mc:Choice xmlns:v="urn:schemas-microsoft-com:vml" Requires="v">
                <p:oleObj spid="_x0000_s1072" name="Visio" r:id="rId7" imgW="3162390" imgH="295248" progId="Visio.Drawing.15">
                  <p:link updateAutomatic="1"/>
                </p:oleObj>
              </mc:Choice>
              <mc:Fallback>
                <p:oleObj name="Visio" r:id="rId7" imgW="3162390" imgH="295248" progId="Visio.Drawing.15">
                  <p:link updateAutomatic="1"/>
                  <p:pic>
                    <p:nvPicPr>
                      <p:cNvPr id="0" name=""/>
                      <p:cNvPicPr/>
                      <p:nvPr/>
                    </p:nvPicPr>
                    <p:blipFill>
                      <a:blip r:embed="rId8"/>
                      <a:stretch>
                        <a:fillRect/>
                      </a:stretch>
                    </p:blipFill>
                    <p:spPr>
                      <a:xfrm>
                        <a:off x="188670" y="4682878"/>
                        <a:ext cx="6049963" cy="563562"/>
                      </a:xfrm>
                      <a:prstGeom prst="rect">
                        <a:avLst/>
                      </a:prstGeom>
                    </p:spPr>
                  </p:pic>
                </p:oleObj>
              </mc:Fallback>
            </mc:AlternateContent>
          </a:graphicData>
        </a:graphic>
      </p:graphicFrame>
      <p:sp>
        <p:nvSpPr>
          <p:cNvPr id="13" name="Szövegdoboz 12"/>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5856027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églalap 5"/>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2" name="Cím 1"/>
          <p:cNvSpPr>
            <a:spLocks noGrp="1"/>
          </p:cNvSpPr>
          <p:nvPr>
            <p:ph type="title"/>
          </p:nvPr>
        </p:nvSpPr>
        <p:spPr>
          <a:xfrm>
            <a:off x="1066800" y="291547"/>
            <a:ext cx="10058400" cy="756699"/>
          </a:xfrm>
        </p:spPr>
        <p:txBody>
          <a:bodyPr/>
          <a:lstStyle/>
          <a:p>
            <a:pPr algn="ctr"/>
            <a:r>
              <a:rPr lang="hu-HU" dirty="0">
                <a:latin typeface="Cambria" panose="02040503050406030204" pitchFamily="18" charset="0"/>
              </a:rPr>
              <a:t>Megvalósítás - optimalizálás</a:t>
            </a:r>
            <a:endParaRPr lang="en-US" dirty="0"/>
          </a:p>
        </p:txBody>
      </p:sp>
      <p:sp>
        <p:nvSpPr>
          <p:cNvPr id="3" name="Tartalom helye 2"/>
          <p:cNvSpPr>
            <a:spLocks noGrp="1"/>
          </p:cNvSpPr>
          <p:nvPr>
            <p:ph idx="1"/>
          </p:nvPr>
        </p:nvSpPr>
        <p:spPr>
          <a:xfrm>
            <a:off x="331304" y="1258957"/>
            <a:ext cx="11529392" cy="4610137"/>
          </a:xfrm>
        </p:spPr>
        <p:txBody>
          <a:bodyPr>
            <a:normAutofit/>
          </a:bodyPr>
          <a:lstStyle/>
          <a:p>
            <a:pPr marL="357188" indent="-357188">
              <a:buFont typeface="Wingdings" panose="05000000000000000000" pitchFamily="2" charset="2"/>
              <a:buChar char="§"/>
            </a:pPr>
            <a:r>
              <a:rPr lang="hu-HU" sz="2800" b="1" dirty="0" smtClean="0">
                <a:latin typeface="Cambria" panose="02040503050406030204" pitchFamily="18" charset="0"/>
              </a:rPr>
              <a:t>Bináris </a:t>
            </a:r>
            <a:r>
              <a:rPr lang="hu-HU" sz="2800" b="1" dirty="0" smtClean="0">
                <a:latin typeface="Cambria" panose="02040503050406030204" pitchFamily="18" charset="0"/>
              </a:rPr>
              <a:t>változók: </a:t>
            </a:r>
            <a:r>
              <a:rPr lang="hu-HU" sz="2800" b="1" i="1" dirty="0" smtClean="0">
                <a:latin typeface="Cambria" panose="02040503050406030204" pitchFamily="18" charset="0"/>
              </a:rPr>
              <a:t>x</a:t>
            </a:r>
          </a:p>
          <a:p>
            <a:pPr marL="357188" indent="-357188">
              <a:buFont typeface="Wingdings" panose="05000000000000000000" pitchFamily="2" charset="2"/>
              <a:buChar char="§"/>
            </a:pPr>
            <a:r>
              <a:rPr lang="hu-HU" sz="2800" dirty="0" smtClean="0">
                <a:latin typeface="Cambria" panose="02040503050406030204" pitchFamily="18" charset="0"/>
              </a:rPr>
              <a:t>2 </a:t>
            </a:r>
            <a:r>
              <a:rPr lang="hu-HU" sz="2800" dirty="0" smtClean="0">
                <a:latin typeface="Cambria" panose="02040503050406030204" pitchFamily="18" charset="0"/>
              </a:rPr>
              <a:t>bázisparaméter: </a:t>
            </a:r>
            <a:r>
              <a:rPr lang="hu-HU" sz="2800" b="1" dirty="0" smtClean="0">
                <a:latin typeface="Cambria" panose="02040503050406030204" pitchFamily="18" charset="0"/>
              </a:rPr>
              <a:t>kapacitás, értékelés</a:t>
            </a:r>
          </a:p>
          <a:p>
            <a:pPr marL="357188" indent="-357188">
              <a:buFont typeface="Wingdings" panose="05000000000000000000" pitchFamily="2" charset="2"/>
              <a:buChar char="§"/>
            </a:pPr>
            <a:r>
              <a:rPr lang="hu-HU" sz="2800" dirty="0" smtClean="0">
                <a:latin typeface="Cambria" panose="02040503050406030204" pitchFamily="18" charset="0"/>
              </a:rPr>
              <a:t>2 opcionális paraméter: </a:t>
            </a:r>
            <a:r>
              <a:rPr lang="hu-HU" sz="2800" b="1" dirty="0" smtClean="0">
                <a:latin typeface="Cambria" panose="02040503050406030204" pitchFamily="18" charset="0"/>
              </a:rPr>
              <a:t>ár, </a:t>
            </a:r>
            <a:r>
              <a:rPr lang="hu-HU" sz="2800" b="1" dirty="0" smtClean="0">
                <a:latin typeface="Cambria" panose="02040503050406030204" pitchFamily="18" charset="0"/>
              </a:rPr>
              <a:t>távolság</a:t>
            </a:r>
          </a:p>
          <a:p>
            <a:pPr marL="357188" indent="-357188">
              <a:buFont typeface="Wingdings" panose="05000000000000000000" pitchFamily="2" charset="2"/>
              <a:buChar char="§"/>
            </a:pPr>
            <a:r>
              <a:rPr lang="hu-HU" sz="2800" dirty="0">
                <a:latin typeface="Cambria" panose="02040503050406030204" pitchFamily="18" charset="0"/>
              </a:rPr>
              <a:t>Korlátozás a </a:t>
            </a:r>
            <a:r>
              <a:rPr lang="hu-HU" sz="2800" b="1" dirty="0">
                <a:latin typeface="Cambria" panose="02040503050406030204" pitchFamily="18" charset="0"/>
              </a:rPr>
              <a:t>vendégek </a:t>
            </a:r>
            <a:r>
              <a:rPr lang="hu-HU" sz="2800" b="1" dirty="0" smtClean="0">
                <a:latin typeface="Cambria" panose="02040503050406030204" pitchFamily="18" charset="0"/>
              </a:rPr>
              <a:t>száma</a:t>
            </a:r>
            <a:endParaRPr lang="hu-HU" sz="2800" b="1" dirty="0" smtClean="0">
              <a:latin typeface="Cambria" panose="02040503050406030204" pitchFamily="18" charset="0"/>
            </a:endParaRPr>
          </a:p>
          <a:p>
            <a:pPr marL="357188" indent="-357188">
              <a:buFont typeface="Wingdings" panose="05000000000000000000" pitchFamily="2" charset="2"/>
              <a:buChar char="§"/>
            </a:pPr>
            <a:r>
              <a:rPr lang="hu-HU" sz="2800" dirty="0">
                <a:latin typeface="Cambria" panose="02040503050406030204" pitchFamily="18" charset="0"/>
              </a:rPr>
              <a:t>Cél: </a:t>
            </a:r>
            <a:r>
              <a:rPr lang="hu-HU" sz="2800" b="1" dirty="0" smtClean="0">
                <a:latin typeface="Cambria" panose="02040503050406030204" pitchFamily="18" charset="0"/>
              </a:rPr>
              <a:t>minimalizálás</a:t>
            </a:r>
            <a:endParaRPr lang="hu-HU" sz="2800" b="1" dirty="0" smtClean="0">
              <a:latin typeface="Cambria" panose="02040503050406030204" pitchFamily="18" charset="0"/>
            </a:endParaRPr>
          </a:p>
          <a:p>
            <a:pPr marL="357188" indent="-357188">
              <a:buFont typeface="Wingdings" panose="05000000000000000000" pitchFamily="2" charset="2"/>
              <a:buChar char="§"/>
            </a:pPr>
            <a:r>
              <a:rPr lang="hu-HU" sz="2800" b="1" dirty="0" smtClean="0">
                <a:latin typeface="Cambria" panose="02040503050406030204" pitchFamily="18" charset="0"/>
              </a:rPr>
              <a:t>Nemlineáris</a:t>
            </a:r>
            <a:r>
              <a:rPr lang="hu-HU" sz="2800" dirty="0" smtClean="0">
                <a:latin typeface="Cambria" panose="02040503050406030204" pitchFamily="18" charset="0"/>
              </a:rPr>
              <a:t> feladat</a:t>
            </a:r>
          </a:p>
          <a:p>
            <a:pPr marL="357188" indent="-357188">
              <a:buFont typeface="Wingdings" panose="05000000000000000000" pitchFamily="2" charset="2"/>
              <a:buChar char="§"/>
            </a:pPr>
            <a:r>
              <a:rPr lang="hu-HU" sz="2800" dirty="0" smtClean="0">
                <a:latin typeface="Cambria" panose="02040503050406030204" pitchFamily="18" charset="0"/>
              </a:rPr>
              <a:t>Modellezés: </a:t>
            </a:r>
            <a:r>
              <a:rPr lang="hu-HU" sz="2800" b="1" dirty="0" smtClean="0">
                <a:latin typeface="Cambria" panose="02040503050406030204" pitchFamily="18" charset="0"/>
              </a:rPr>
              <a:t>AMPL</a:t>
            </a:r>
            <a:endParaRPr lang="hu-HU" sz="2800" dirty="0" smtClean="0">
              <a:latin typeface="Cambria" panose="02040503050406030204" pitchFamily="18" charset="0"/>
            </a:endParaRPr>
          </a:p>
          <a:p>
            <a:pPr marL="357188" indent="-357188">
              <a:buFont typeface="Wingdings" panose="05000000000000000000" pitchFamily="2" charset="2"/>
              <a:buChar char="§"/>
            </a:pPr>
            <a:r>
              <a:rPr lang="hu-HU" sz="2800" dirty="0" smtClean="0">
                <a:latin typeface="Cambria" panose="02040503050406030204" pitchFamily="18" charset="0"/>
              </a:rPr>
              <a:t>Megoldóprogram: </a:t>
            </a:r>
            <a:r>
              <a:rPr lang="hu-HU" sz="2800" b="1" dirty="0" smtClean="0">
                <a:latin typeface="Cambria" panose="02040503050406030204" pitchFamily="18" charset="0"/>
              </a:rPr>
              <a:t>Bonmin</a:t>
            </a:r>
            <a:endParaRPr lang="en-US" sz="2800" b="1" dirty="0">
              <a:latin typeface="Cambria" panose="02040503050406030204" pitchFamily="18" charset="0"/>
            </a:endParaRP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8</a:t>
            </a:fld>
            <a:endParaRPr lang="en-US" sz="2000" dirty="0">
              <a:latin typeface="Cambria" panose="02040503050406030204" pitchFamily="18" charset="0"/>
            </a:endParaRPr>
          </a:p>
        </p:txBody>
      </p:sp>
      <p:graphicFrame>
        <p:nvGraphicFramePr>
          <p:cNvPr id="8" name="Objektum 7"/>
          <p:cNvGraphicFramePr>
            <a:graphicFrameLocks noChangeAspect="1"/>
          </p:cNvGraphicFramePr>
          <p:nvPr>
            <p:extLst>
              <p:ext uri="{D42A27DB-BD31-4B8C-83A1-F6EECF244321}">
                <p14:modId xmlns:p14="http://schemas.microsoft.com/office/powerpoint/2010/main" val="235183492"/>
              </p:ext>
            </p:extLst>
          </p:nvPr>
        </p:nvGraphicFramePr>
        <p:xfrm>
          <a:off x="6923088" y="1258888"/>
          <a:ext cx="4945062" cy="2170112"/>
        </p:xfrm>
        <a:graphic>
          <a:graphicData uri="http://schemas.openxmlformats.org/presentationml/2006/ole">
            <mc:AlternateContent xmlns:mc="http://schemas.openxmlformats.org/markup-compatibility/2006">
              <mc:Choice xmlns:v="urn:schemas-microsoft-com:vml" Requires="v">
                <p:oleObj spid="_x0000_s2069" name="Visio" r:id="rId4" imgW="3343185" imgH="1466811" progId="Visio.Drawing.15">
                  <p:link updateAutomatic="1"/>
                </p:oleObj>
              </mc:Choice>
              <mc:Fallback>
                <p:oleObj name="Visio" r:id="rId4" imgW="3343185" imgH="1466811" progId="Visio.Drawing.15">
                  <p:link updateAutomatic="1"/>
                  <p:pic>
                    <p:nvPicPr>
                      <p:cNvPr id="0" name=""/>
                      <p:cNvPicPr/>
                      <p:nvPr/>
                    </p:nvPicPr>
                    <p:blipFill>
                      <a:blip r:embed="rId5"/>
                      <a:stretch>
                        <a:fillRect/>
                      </a:stretch>
                    </p:blipFill>
                    <p:spPr>
                      <a:xfrm>
                        <a:off x="6923088" y="1258888"/>
                        <a:ext cx="4945062" cy="2170112"/>
                      </a:xfrm>
                      <a:prstGeom prst="rect">
                        <a:avLst/>
                      </a:prstGeom>
                    </p:spPr>
                  </p:pic>
                </p:oleObj>
              </mc:Fallback>
            </mc:AlternateContent>
          </a:graphicData>
        </a:graphic>
      </p:graphicFrame>
      <mc:AlternateContent xmlns:mc="http://schemas.openxmlformats.org/markup-compatibility/2006" xmlns:a14="http://schemas.microsoft.com/office/drawing/2010/main">
        <mc:Choice Requires="a14">
          <p:sp>
            <p:nvSpPr>
              <p:cNvPr id="9" name="Szövegdoboz 8"/>
              <p:cNvSpPr txBox="1"/>
              <p:nvPr/>
            </p:nvSpPr>
            <p:spPr>
              <a:xfrm>
                <a:off x="6136841" y="3839186"/>
                <a:ext cx="6122504" cy="269439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unc>
                        <m:funcPr>
                          <m:ctrlPr>
                            <a:rPr lang="en-US" b="1" i="1" smtClean="0">
                              <a:solidFill>
                                <a:schemeClr val="tx1">
                                  <a:lumMod val="75000"/>
                                  <a:lumOff val="25000"/>
                                </a:schemeClr>
                              </a:solidFill>
                              <a:latin typeface="Cambria Math" panose="02040503050406030204" pitchFamily="18" charset="0"/>
                            </a:rPr>
                          </m:ctrlPr>
                        </m:funcPr>
                        <m:fName>
                          <m:limLow>
                            <m:limLowPr>
                              <m:ctrlPr>
                                <a:rPr lang="en-US" b="1" i="1">
                                  <a:solidFill>
                                    <a:schemeClr val="tx1">
                                      <a:lumMod val="75000"/>
                                      <a:lumOff val="25000"/>
                                    </a:schemeClr>
                                  </a:solidFill>
                                  <a:latin typeface="Cambria Math" panose="02040503050406030204" pitchFamily="18" charset="0"/>
                                </a:rPr>
                              </m:ctrlPr>
                            </m:limLowPr>
                            <m:e>
                              <m:r>
                                <a:rPr lang="hu-HU" b="1" i="1">
                                  <a:solidFill>
                                    <a:schemeClr val="tx1">
                                      <a:lumMod val="75000"/>
                                      <a:lumOff val="25000"/>
                                    </a:schemeClr>
                                  </a:solidFill>
                                  <a:latin typeface="Cambria Math" panose="02040503050406030204" pitchFamily="18" charset="0"/>
                                </a:rPr>
                                <m:t>𝒎𝒊𝒏</m:t>
                              </m:r>
                            </m:e>
                            <m:lim/>
                          </m:limLow>
                        </m:fName>
                        <m:e>
                          <m:eqArr>
                            <m:eqArrPr>
                              <m:ctrlPr>
                                <a:rPr lang="en-US" b="1" i="1">
                                  <a:solidFill>
                                    <a:schemeClr val="tx1">
                                      <a:lumMod val="75000"/>
                                      <a:lumOff val="25000"/>
                                    </a:schemeClr>
                                  </a:solidFill>
                                  <a:latin typeface="Cambria Math" panose="02040503050406030204" pitchFamily="18" charset="0"/>
                                </a:rPr>
                              </m:ctrlPr>
                            </m:eqArrPr>
                            <m:e>
                              <m:f>
                                <m:fPr>
                                  <m:ctrlPr>
                                    <a:rPr lang="en-US" b="1" i="1">
                                      <a:solidFill>
                                        <a:schemeClr val="tx1">
                                          <a:lumMod val="75000"/>
                                          <a:lumOff val="25000"/>
                                        </a:schemeClr>
                                      </a:solidFill>
                                      <a:latin typeface="Cambria Math" panose="02040503050406030204" pitchFamily="18" charset="0"/>
                                    </a:rPr>
                                  </m:ctrlPr>
                                </m:fPr>
                                <m:num>
                                  <m:rad>
                                    <m:radPr>
                                      <m:degHide m:val="on"/>
                                      <m:ctrlPr>
                                        <a:rPr lang="en-US" b="1" i="1">
                                          <a:solidFill>
                                            <a:schemeClr val="tx1">
                                              <a:lumMod val="75000"/>
                                              <a:lumOff val="25000"/>
                                            </a:schemeClr>
                                          </a:solidFill>
                                          <a:latin typeface="Cambria Math" panose="02040503050406030204" pitchFamily="18" charset="0"/>
                                        </a:rPr>
                                      </m:ctrlPr>
                                    </m:radPr>
                                    <m:deg/>
                                    <m:e>
                                      <m:f>
                                        <m:fPr>
                                          <m:ctrlPr>
                                            <a:rPr lang="en-US" b="1" i="1">
                                              <a:solidFill>
                                                <a:schemeClr val="tx1">
                                                  <a:lumMod val="75000"/>
                                                  <a:lumOff val="25000"/>
                                                </a:schemeClr>
                                              </a:solidFill>
                                              <a:latin typeface="Cambria Math" panose="02040503050406030204" pitchFamily="18" charset="0"/>
                                            </a:rPr>
                                          </m:ctrlPr>
                                        </m:fPr>
                                        <m:num>
                                          <m:nary>
                                            <m:naryPr>
                                              <m:chr m:val="∑"/>
                                              <m:limLoc m:val="undOvr"/>
                                              <m:ctrlPr>
                                                <a:rPr lang="en-US" b="1" i="1">
                                                  <a:solidFill>
                                                    <a:schemeClr val="tx1">
                                                      <a:lumMod val="75000"/>
                                                      <a:lumOff val="25000"/>
                                                    </a:schemeClr>
                                                  </a:solidFill>
                                                  <a:latin typeface="Cambria Math" panose="02040503050406030204" pitchFamily="18" charset="0"/>
                                                </a:rPr>
                                              </m:ctrlPr>
                                            </m:naryPr>
                                            <m:sub>
                                              <m:r>
                                                <a:rPr lang="hu-HU" b="1" i="1">
                                                  <a:solidFill>
                                                    <a:schemeClr val="tx1">
                                                      <a:lumMod val="75000"/>
                                                      <a:lumOff val="25000"/>
                                                    </a:schemeClr>
                                                  </a:solidFill>
                                                  <a:latin typeface="Cambria Math" panose="02040503050406030204" pitchFamily="18" charset="0"/>
                                                </a:rPr>
                                                <m:t>𝒊</m:t>
                                              </m:r>
                                              <m:r>
                                                <a:rPr lang="hu-HU" b="1" i="1">
                                                  <a:solidFill>
                                                    <a:schemeClr val="tx1">
                                                      <a:lumMod val="75000"/>
                                                      <a:lumOff val="25000"/>
                                                    </a:schemeClr>
                                                  </a:solidFill>
                                                  <a:latin typeface="Cambria Math" panose="02040503050406030204" pitchFamily="18" charset="0"/>
                                                </a:rPr>
                                                <m:t>=</m:t>
                                              </m:r>
                                              <m:r>
                                                <a:rPr lang="hu-HU" b="1" i="1">
                                                  <a:solidFill>
                                                    <a:schemeClr val="tx1">
                                                      <a:lumMod val="75000"/>
                                                      <a:lumOff val="25000"/>
                                                    </a:schemeClr>
                                                  </a:solidFill>
                                                  <a:latin typeface="Cambria Math" panose="02040503050406030204" pitchFamily="18" charset="0"/>
                                                </a:rPr>
                                                <m:t>𝟏</m:t>
                                              </m:r>
                                            </m:sub>
                                            <m:sup>
                                              <m:r>
                                                <a:rPr lang="hu-HU" b="1" i="1">
                                                  <a:solidFill>
                                                    <a:schemeClr val="tx1">
                                                      <a:lumMod val="75000"/>
                                                      <a:lumOff val="25000"/>
                                                    </a:schemeClr>
                                                  </a:solidFill>
                                                  <a:latin typeface="Cambria Math" panose="02040503050406030204" pitchFamily="18" charset="0"/>
                                                </a:rPr>
                                                <m:t>𝒏</m:t>
                                              </m:r>
                                            </m:sup>
                                            <m:e>
                                              <m:nary>
                                                <m:naryPr>
                                                  <m:chr m:val="∑"/>
                                                  <m:limLoc m:val="undOvr"/>
                                                  <m:ctrlPr>
                                                    <a:rPr lang="en-US" b="1" i="1">
                                                      <a:solidFill>
                                                        <a:schemeClr val="tx1">
                                                          <a:lumMod val="75000"/>
                                                          <a:lumOff val="25000"/>
                                                        </a:schemeClr>
                                                      </a:solidFill>
                                                      <a:latin typeface="Cambria Math" panose="02040503050406030204" pitchFamily="18" charset="0"/>
                                                    </a:rPr>
                                                  </m:ctrlPr>
                                                </m:naryPr>
                                                <m:sub>
                                                  <m:r>
                                                    <a:rPr lang="hu-HU" b="1" i="1">
                                                      <a:solidFill>
                                                        <a:schemeClr val="tx1">
                                                          <a:lumMod val="75000"/>
                                                          <a:lumOff val="25000"/>
                                                        </a:schemeClr>
                                                      </a:solidFill>
                                                      <a:latin typeface="Cambria Math" panose="02040503050406030204" pitchFamily="18" charset="0"/>
                                                    </a:rPr>
                                                    <m:t>𝒋</m:t>
                                                  </m:r>
                                                  <m:r>
                                                    <a:rPr lang="hu-HU" b="1" i="1">
                                                      <a:solidFill>
                                                        <a:schemeClr val="tx1">
                                                          <a:lumMod val="75000"/>
                                                          <a:lumOff val="25000"/>
                                                        </a:schemeClr>
                                                      </a:solidFill>
                                                      <a:latin typeface="Cambria Math" panose="02040503050406030204" pitchFamily="18" charset="0"/>
                                                    </a:rPr>
                                                    <m:t>=</m:t>
                                                  </m:r>
                                                  <m:r>
                                                    <a:rPr lang="hu-HU" b="1" i="1">
                                                      <a:solidFill>
                                                        <a:schemeClr val="tx1">
                                                          <a:lumMod val="75000"/>
                                                          <a:lumOff val="25000"/>
                                                        </a:schemeClr>
                                                      </a:solidFill>
                                                      <a:latin typeface="Cambria Math" panose="02040503050406030204" pitchFamily="18" charset="0"/>
                                                    </a:rPr>
                                                    <m:t>𝟏</m:t>
                                                  </m:r>
                                                </m:sub>
                                                <m:sup>
                                                  <m:r>
                                                    <a:rPr lang="hu-HU" b="1" i="1">
                                                      <a:solidFill>
                                                        <a:schemeClr val="tx1">
                                                          <a:lumMod val="75000"/>
                                                          <a:lumOff val="25000"/>
                                                        </a:schemeClr>
                                                      </a:solidFill>
                                                      <a:latin typeface="Cambria Math" panose="02040503050406030204" pitchFamily="18" charset="0"/>
                                                    </a:rPr>
                                                    <m:t>𝒏</m:t>
                                                  </m:r>
                                                </m:sup>
                                                <m:e>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𝒙</m:t>
                                                      </m:r>
                                                    </m:e>
                                                    <m:sub>
                                                      <m:r>
                                                        <a:rPr lang="hu-HU" b="1" i="1">
                                                          <a:solidFill>
                                                            <a:schemeClr val="tx1">
                                                              <a:lumMod val="75000"/>
                                                              <a:lumOff val="25000"/>
                                                            </a:schemeClr>
                                                          </a:solidFill>
                                                          <a:latin typeface="Cambria Math" panose="02040503050406030204" pitchFamily="18" charset="0"/>
                                                        </a:rPr>
                                                        <m:t>𝒊</m:t>
                                                      </m:r>
                                                    </m:sub>
                                                  </m:sSub>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𝒙</m:t>
                                                      </m:r>
                                                    </m:e>
                                                    <m:sub>
                                                      <m:r>
                                                        <a:rPr lang="hu-HU" b="1" i="1">
                                                          <a:solidFill>
                                                            <a:schemeClr val="tx1">
                                                              <a:lumMod val="75000"/>
                                                              <a:lumOff val="25000"/>
                                                            </a:schemeClr>
                                                          </a:solidFill>
                                                          <a:latin typeface="Cambria Math" panose="02040503050406030204" pitchFamily="18" charset="0"/>
                                                        </a:rPr>
                                                        <m:t>𝒋</m:t>
                                                      </m:r>
                                                    </m:sub>
                                                  </m:sSub>
                                                  <m:sSup>
                                                    <m:sSupPr>
                                                      <m:ctrlPr>
                                                        <a:rPr lang="en-US" b="1" i="1">
                                                          <a:solidFill>
                                                            <a:schemeClr val="tx1">
                                                              <a:lumMod val="75000"/>
                                                              <a:lumOff val="25000"/>
                                                            </a:schemeClr>
                                                          </a:solidFill>
                                                          <a:latin typeface="Cambria Math" panose="02040503050406030204" pitchFamily="18" charset="0"/>
                                                        </a:rPr>
                                                      </m:ctrlPr>
                                                    </m:sSupPr>
                                                    <m:e>
                                                      <m:r>
                                                        <a:rPr lang="hu-HU" b="1" i="1">
                                                          <a:solidFill>
                                                            <a:schemeClr val="tx1">
                                                              <a:lumMod val="75000"/>
                                                              <a:lumOff val="25000"/>
                                                            </a:schemeClr>
                                                          </a:solidFill>
                                                          <a:latin typeface="Cambria Math" panose="02040503050406030204" pitchFamily="18" charset="0"/>
                                                        </a:rPr>
                                                        <m:t>(</m:t>
                                                      </m:r>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𝒅</m:t>
                                                          </m:r>
                                                        </m:e>
                                                        <m:sub>
                                                          <m:r>
                                                            <a:rPr lang="hu-HU" b="1" i="1">
                                                              <a:solidFill>
                                                                <a:schemeClr val="tx1">
                                                                  <a:lumMod val="75000"/>
                                                                  <a:lumOff val="25000"/>
                                                                </a:schemeClr>
                                                              </a:solidFill>
                                                              <a:latin typeface="Cambria Math" panose="02040503050406030204" pitchFamily="18" charset="0"/>
                                                            </a:rPr>
                                                            <m:t>𝒊𝒋</m:t>
                                                          </m:r>
                                                        </m:sub>
                                                      </m:sSub>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m:t>
                                                          </m:r>
                                                          <m:r>
                                                            <a:rPr lang="hu-HU" b="1" i="1">
                                                              <a:solidFill>
                                                                <a:schemeClr val="tx1">
                                                                  <a:lumMod val="75000"/>
                                                                  <a:lumOff val="25000"/>
                                                                </a:schemeClr>
                                                              </a:solidFill>
                                                              <a:latin typeface="Cambria Math" panose="02040503050406030204" pitchFamily="18" charset="0"/>
                                                            </a:rPr>
                                                            <m:t>𝒅</m:t>
                                                          </m:r>
                                                        </m:e>
                                                        <m:sub>
                                                          <m:r>
                                                            <a:rPr lang="hu-HU" b="1" i="1">
                                                              <a:solidFill>
                                                                <a:schemeClr val="tx1">
                                                                  <a:lumMod val="75000"/>
                                                                  <a:lumOff val="25000"/>
                                                                </a:schemeClr>
                                                              </a:solidFill>
                                                              <a:latin typeface="Cambria Math" panose="02040503050406030204" pitchFamily="18" charset="0"/>
                                                            </a:rPr>
                                                            <m:t>𝒎𝒊𝒏</m:t>
                                                          </m:r>
                                                        </m:sub>
                                                      </m:sSub>
                                                      <m:r>
                                                        <a:rPr lang="hu-HU" b="1" i="1">
                                                          <a:solidFill>
                                                            <a:schemeClr val="tx1">
                                                              <a:lumMod val="75000"/>
                                                              <a:lumOff val="25000"/>
                                                            </a:schemeClr>
                                                          </a:solidFill>
                                                          <a:latin typeface="Cambria Math" panose="02040503050406030204" pitchFamily="18" charset="0"/>
                                                        </a:rPr>
                                                        <m:t>)</m:t>
                                                      </m:r>
                                                    </m:e>
                                                    <m:sup>
                                                      <m:r>
                                                        <a:rPr lang="hu-HU" b="1" i="1">
                                                          <a:solidFill>
                                                            <a:schemeClr val="tx1">
                                                              <a:lumMod val="75000"/>
                                                              <a:lumOff val="25000"/>
                                                            </a:schemeClr>
                                                          </a:solidFill>
                                                          <a:latin typeface="Cambria Math" panose="02040503050406030204" pitchFamily="18" charset="0"/>
                                                        </a:rPr>
                                                        <m:t>𝟐</m:t>
                                                      </m:r>
                                                    </m:sup>
                                                  </m:sSup>
                                                </m:e>
                                              </m:nary>
                                            </m:e>
                                          </m:nary>
                                        </m:num>
                                        <m:den>
                                          <m:nary>
                                            <m:naryPr>
                                              <m:chr m:val="∑"/>
                                              <m:limLoc m:val="subSup"/>
                                              <m:ctrlPr>
                                                <a:rPr lang="en-US" b="1" i="1">
                                                  <a:solidFill>
                                                    <a:schemeClr val="tx1">
                                                      <a:lumMod val="75000"/>
                                                      <a:lumOff val="25000"/>
                                                    </a:schemeClr>
                                                  </a:solidFill>
                                                  <a:latin typeface="Cambria Math" panose="02040503050406030204" pitchFamily="18" charset="0"/>
                                                </a:rPr>
                                              </m:ctrlPr>
                                            </m:naryPr>
                                            <m:sub>
                                              <m:r>
                                                <a:rPr lang="hu-HU" b="1" i="1">
                                                  <a:solidFill>
                                                    <a:schemeClr val="tx1">
                                                      <a:lumMod val="75000"/>
                                                      <a:lumOff val="25000"/>
                                                    </a:schemeClr>
                                                  </a:solidFill>
                                                  <a:latin typeface="Cambria Math" panose="02040503050406030204" pitchFamily="18" charset="0"/>
                                                </a:rPr>
                                                <m:t>𝒊</m:t>
                                              </m:r>
                                              <m:r>
                                                <a:rPr lang="hu-HU" b="1" i="1">
                                                  <a:solidFill>
                                                    <a:schemeClr val="tx1">
                                                      <a:lumMod val="75000"/>
                                                      <a:lumOff val="25000"/>
                                                    </a:schemeClr>
                                                  </a:solidFill>
                                                  <a:latin typeface="Cambria Math" panose="02040503050406030204" pitchFamily="18" charset="0"/>
                                                </a:rPr>
                                                <m:t>=</m:t>
                                              </m:r>
                                              <m:r>
                                                <a:rPr lang="hu-HU" b="1" i="1">
                                                  <a:solidFill>
                                                    <a:schemeClr val="tx1">
                                                      <a:lumMod val="75000"/>
                                                      <a:lumOff val="25000"/>
                                                    </a:schemeClr>
                                                  </a:solidFill>
                                                  <a:latin typeface="Cambria Math" panose="02040503050406030204" pitchFamily="18" charset="0"/>
                                                </a:rPr>
                                                <m:t>𝟏</m:t>
                                              </m:r>
                                            </m:sub>
                                            <m:sup>
                                              <m:r>
                                                <a:rPr lang="hu-HU" b="1" i="1">
                                                  <a:solidFill>
                                                    <a:schemeClr val="tx1">
                                                      <a:lumMod val="75000"/>
                                                      <a:lumOff val="25000"/>
                                                    </a:schemeClr>
                                                  </a:solidFill>
                                                  <a:latin typeface="Cambria Math" panose="02040503050406030204" pitchFamily="18" charset="0"/>
                                                </a:rPr>
                                                <m:t>𝒏</m:t>
                                              </m:r>
                                            </m:sup>
                                            <m:e>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𝒙</m:t>
                                                  </m:r>
                                                </m:e>
                                                <m:sub>
                                                  <m:r>
                                                    <a:rPr lang="hu-HU" b="1" i="1">
                                                      <a:solidFill>
                                                        <a:schemeClr val="tx1">
                                                          <a:lumMod val="75000"/>
                                                          <a:lumOff val="25000"/>
                                                        </a:schemeClr>
                                                      </a:solidFill>
                                                      <a:latin typeface="Cambria Math" panose="02040503050406030204" pitchFamily="18" charset="0"/>
                                                    </a:rPr>
                                                    <m:t>𝒊</m:t>
                                                  </m:r>
                                                </m:sub>
                                              </m:sSub>
                                            </m:e>
                                          </m:nary>
                                        </m:den>
                                      </m:f>
                                    </m:e>
                                  </m:rad>
                                </m:num>
                                <m:den>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𝒅</m:t>
                                      </m:r>
                                    </m:e>
                                    <m:sub>
                                      <m:r>
                                        <a:rPr lang="hu-HU" b="1" i="1">
                                          <a:solidFill>
                                            <a:schemeClr val="tx1">
                                              <a:lumMod val="75000"/>
                                              <a:lumOff val="25000"/>
                                            </a:schemeClr>
                                          </a:solidFill>
                                          <a:latin typeface="Cambria Math" panose="02040503050406030204" pitchFamily="18" charset="0"/>
                                        </a:rPr>
                                        <m:t>𝒎𝒊𝒏</m:t>
                                      </m:r>
                                    </m:sub>
                                  </m:sSub>
                                </m:den>
                              </m:f>
                              <m:r>
                                <a:rPr lang="hu-HU" b="1" i="1">
                                  <a:solidFill>
                                    <a:schemeClr val="tx1">
                                      <a:lumMod val="75000"/>
                                      <a:lumOff val="25000"/>
                                    </a:schemeClr>
                                  </a:solidFill>
                                  <a:latin typeface="Cambria Math" panose="02040503050406030204" pitchFamily="18" charset="0"/>
                                </a:rPr>
                                <m:t>+</m:t>
                              </m:r>
                              <m:f>
                                <m:fPr>
                                  <m:ctrlPr>
                                    <a:rPr lang="en-US" b="1" i="1">
                                      <a:solidFill>
                                        <a:schemeClr val="tx1">
                                          <a:lumMod val="75000"/>
                                          <a:lumOff val="25000"/>
                                        </a:schemeClr>
                                      </a:solidFill>
                                      <a:latin typeface="Cambria Math" panose="02040503050406030204" pitchFamily="18" charset="0"/>
                                    </a:rPr>
                                  </m:ctrlPr>
                                </m:fPr>
                                <m:num>
                                  <m:rad>
                                    <m:radPr>
                                      <m:degHide m:val="on"/>
                                      <m:ctrlPr>
                                        <a:rPr lang="en-US" b="1" i="1">
                                          <a:solidFill>
                                            <a:schemeClr val="tx1">
                                              <a:lumMod val="75000"/>
                                              <a:lumOff val="25000"/>
                                            </a:schemeClr>
                                          </a:solidFill>
                                          <a:latin typeface="Cambria Math" panose="02040503050406030204" pitchFamily="18" charset="0"/>
                                        </a:rPr>
                                      </m:ctrlPr>
                                    </m:radPr>
                                    <m:deg/>
                                    <m:e>
                                      <m:f>
                                        <m:fPr>
                                          <m:ctrlPr>
                                            <a:rPr lang="en-US" b="1" i="1">
                                              <a:solidFill>
                                                <a:schemeClr val="tx1">
                                                  <a:lumMod val="75000"/>
                                                  <a:lumOff val="25000"/>
                                                </a:schemeClr>
                                              </a:solidFill>
                                              <a:latin typeface="Cambria Math" panose="02040503050406030204" pitchFamily="18" charset="0"/>
                                            </a:rPr>
                                          </m:ctrlPr>
                                        </m:fPr>
                                        <m:num>
                                          <m:nary>
                                            <m:naryPr>
                                              <m:chr m:val="∑"/>
                                              <m:limLoc m:val="undOvr"/>
                                              <m:ctrlPr>
                                                <a:rPr lang="en-US" b="1" i="1">
                                                  <a:solidFill>
                                                    <a:schemeClr val="tx1">
                                                      <a:lumMod val="75000"/>
                                                      <a:lumOff val="25000"/>
                                                    </a:schemeClr>
                                                  </a:solidFill>
                                                  <a:latin typeface="Cambria Math" panose="02040503050406030204" pitchFamily="18" charset="0"/>
                                                </a:rPr>
                                              </m:ctrlPr>
                                            </m:naryPr>
                                            <m:sub>
                                              <m:r>
                                                <a:rPr lang="hu-HU" b="1" i="1">
                                                  <a:solidFill>
                                                    <a:schemeClr val="tx1">
                                                      <a:lumMod val="75000"/>
                                                      <a:lumOff val="25000"/>
                                                    </a:schemeClr>
                                                  </a:solidFill>
                                                  <a:latin typeface="Cambria Math" panose="02040503050406030204" pitchFamily="18" charset="0"/>
                                                </a:rPr>
                                                <m:t>𝒊</m:t>
                                              </m:r>
                                              <m:r>
                                                <a:rPr lang="hu-HU" b="1" i="1">
                                                  <a:solidFill>
                                                    <a:schemeClr val="tx1">
                                                      <a:lumMod val="75000"/>
                                                      <a:lumOff val="25000"/>
                                                    </a:schemeClr>
                                                  </a:solidFill>
                                                  <a:latin typeface="Cambria Math" panose="02040503050406030204" pitchFamily="18" charset="0"/>
                                                </a:rPr>
                                                <m:t>=</m:t>
                                              </m:r>
                                              <m:r>
                                                <a:rPr lang="hu-HU" b="1" i="1">
                                                  <a:solidFill>
                                                    <a:schemeClr val="tx1">
                                                      <a:lumMod val="75000"/>
                                                      <a:lumOff val="25000"/>
                                                    </a:schemeClr>
                                                  </a:solidFill>
                                                  <a:latin typeface="Cambria Math" panose="02040503050406030204" pitchFamily="18" charset="0"/>
                                                </a:rPr>
                                                <m:t>𝟏</m:t>
                                              </m:r>
                                            </m:sub>
                                            <m:sup>
                                              <m:r>
                                                <a:rPr lang="hu-HU" b="1" i="1">
                                                  <a:solidFill>
                                                    <a:schemeClr val="tx1">
                                                      <a:lumMod val="75000"/>
                                                      <a:lumOff val="25000"/>
                                                    </a:schemeClr>
                                                  </a:solidFill>
                                                  <a:latin typeface="Cambria Math" panose="02040503050406030204" pitchFamily="18" charset="0"/>
                                                </a:rPr>
                                                <m:t>𝒏</m:t>
                                              </m:r>
                                            </m:sup>
                                            <m:e>
                                              <m:sSup>
                                                <m:sSupPr>
                                                  <m:ctrlPr>
                                                    <a:rPr lang="en-US" b="1" i="1">
                                                      <a:solidFill>
                                                        <a:schemeClr val="tx1">
                                                          <a:lumMod val="75000"/>
                                                          <a:lumOff val="25000"/>
                                                        </a:schemeClr>
                                                      </a:solidFill>
                                                      <a:latin typeface="Cambria Math" panose="02040503050406030204" pitchFamily="18" charset="0"/>
                                                    </a:rPr>
                                                  </m:ctrlPr>
                                                </m:sSupPr>
                                                <m:e>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𝒙</m:t>
                                                      </m:r>
                                                    </m:e>
                                                    <m:sub>
                                                      <m:r>
                                                        <a:rPr lang="hu-HU" b="1" i="1">
                                                          <a:solidFill>
                                                            <a:schemeClr val="tx1">
                                                              <a:lumMod val="75000"/>
                                                              <a:lumOff val="25000"/>
                                                            </a:schemeClr>
                                                          </a:solidFill>
                                                          <a:latin typeface="Cambria Math" panose="02040503050406030204" pitchFamily="18" charset="0"/>
                                                        </a:rPr>
                                                        <m:t>𝒊</m:t>
                                                      </m:r>
                                                    </m:sub>
                                                  </m:sSub>
                                                  <m:r>
                                                    <a:rPr lang="hu-HU" b="1" i="1">
                                                      <a:solidFill>
                                                        <a:schemeClr val="tx1">
                                                          <a:lumMod val="75000"/>
                                                          <a:lumOff val="25000"/>
                                                        </a:schemeClr>
                                                      </a:solidFill>
                                                      <a:latin typeface="Cambria Math" panose="02040503050406030204" pitchFamily="18" charset="0"/>
                                                    </a:rPr>
                                                    <m:t>(</m:t>
                                                  </m:r>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𝒑</m:t>
                                                      </m:r>
                                                    </m:e>
                                                    <m:sub>
                                                      <m:r>
                                                        <a:rPr lang="hu-HU" b="1" i="1">
                                                          <a:solidFill>
                                                            <a:schemeClr val="tx1">
                                                              <a:lumMod val="75000"/>
                                                              <a:lumOff val="25000"/>
                                                            </a:schemeClr>
                                                          </a:solidFill>
                                                          <a:latin typeface="Cambria Math" panose="02040503050406030204" pitchFamily="18" charset="0"/>
                                                        </a:rPr>
                                                        <m:t>𝒊</m:t>
                                                      </m:r>
                                                    </m:sub>
                                                  </m:sSub>
                                                  <m:r>
                                                    <a:rPr lang="hu-HU" b="1" i="1">
                                                      <a:solidFill>
                                                        <a:schemeClr val="tx1">
                                                          <a:lumMod val="75000"/>
                                                          <a:lumOff val="25000"/>
                                                        </a:schemeClr>
                                                      </a:solidFill>
                                                      <a:latin typeface="Cambria Math" panose="02040503050406030204" pitchFamily="18" charset="0"/>
                                                    </a:rPr>
                                                    <m:t>−</m:t>
                                                  </m:r>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𝒑</m:t>
                                                      </m:r>
                                                    </m:e>
                                                    <m:sub>
                                                      <m:r>
                                                        <a:rPr lang="hu-HU" b="1" i="1">
                                                          <a:solidFill>
                                                            <a:schemeClr val="tx1">
                                                              <a:lumMod val="75000"/>
                                                              <a:lumOff val="25000"/>
                                                            </a:schemeClr>
                                                          </a:solidFill>
                                                          <a:latin typeface="Cambria Math" panose="02040503050406030204" pitchFamily="18" charset="0"/>
                                                        </a:rPr>
                                                        <m:t>𝒎𝒊𝒏</m:t>
                                                      </m:r>
                                                    </m:sub>
                                                  </m:sSub>
                                                  <m:r>
                                                    <a:rPr lang="hu-HU" b="1" i="1">
                                                      <a:solidFill>
                                                        <a:schemeClr val="tx1">
                                                          <a:lumMod val="75000"/>
                                                          <a:lumOff val="25000"/>
                                                        </a:schemeClr>
                                                      </a:solidFill>
                                                      <a:latin typeface="Cambria Math" panose="02040503050406030204" pitchFamily="18" charset="0"/>
                                                    </a:rPr>
                                                    <m:t>)</m:t>
                                                  </m:r>
                                                </m:e>
                                                <m:sup>
                                                  <m:r>
                                                    <a:rPr lang="hu-HU" b="1" i="1">
                                                      <a:solidFill>
                                                        <a:schemeClr val="tx1">
                                                          <a:lumMod val="75000"/>
                                                          <a:lumOff val="25000"/>
                                                        </a:schemeClr>
                                                      </a:solidFill>
                                                      <a:latin typeface="Cambria Math" panose="02040503050406030204" pitchFamily="18" charset="0"/>
                                                    </a:rPr>
                                                    <m:t>𝟐</m:t>
                                                  </m:r>
                                                </m:sup>
                                              </m:sSup>
                                            </m:e>
                                          </m:nary>
                                        </m:num>
                                        <m:den>
                                          <m:nary>
                                            <m:naryPr>
                                              <m:chr m:val="∑"/>
                                              <m:limLoc m:val="subSup"/>
                                              <m:ctrlPr>
                                                <a:rPr lang="en-US" b="1" i="1">
                                                  <a:solidFill>
                                                    <a:schemeClr val="tx1">
                                                      <a:lumMod val="75000"/>
                                                      <a:lumOff val="25000"/>
                                                    </a:schemeClr>
                                                  </a:solidFill>
                                                  <a:latin typeface="Cambria Math" panose="02040503050406030204" pitchFamily="18" charset="0"/>
                                                </a:rPr>
                                              </m:ctrlPr>
                                            </m:naryPr>
                                            <m:sub>
                                              <m:r>
                                                <a:rPr lang="hu-HU" b="1" i="1">
                                                  <a:solidFill>
                                                    <a:schemeClr val="tx1">
                                                      <a:lumMod val="75000"/>
                                                      <a:lumOff val="25000"/>
                                                    </a:schemeClr>
                                                  </a:solidFill>
                                                  <a:latin typeface="Cambria Math" panose="02040503050406030204" pitchFamily="18" charset="0"/>
                                                </a:rPr>
                                                <m:t>𝒊</m:t>
                                              </m:r>
                                              <m:r>
                                                <a:rPr lang="hu-HU" b="1" i="1">
                                                  <a:solidFill>
                                                    <a:schemeClr val="tx1">
                                                      <a:lumMod val="75000"/>
                                                      <a:lumOff val="25000"/>
                                                    </a:schemeClr>
                                                  </a:solidFill>
                                                  <a:latin typeface="Cambria Math" panose="02040503050406030204" pitchFamily="18" charset="0"/>
                                                </a:rPr>
                                                <m:t>=</m:t>
                                              </m:r>
                                              <m:r>
                                                <a:rPr lang="hu-HU" b="1" i="1">
                                                  <a:solidFill>
                                                    <a:schemeClr val="tx1">
                                                      <a:lumMod val="75000"/>
                                                      <a:lumOff val="25000"/>
                                                    </a:schemeClr>
                                                  </a:solidFill>
                                                  <a:latin typeface="Cambria Math" panose="02040503050406030204" pitchFamily="18" charset="0"/>
                                                </a:rPr>
                                                <m:t>𝟏</m:t>
                                              </m:r>
                                            </m:sub>
                                            <m:sup>
                                              <m:r>
                                                <a:rPr lang="hu-HU" b="1" i="1">
                                                  <a:solidFill>
                                                    <a:schemeClr val="tx1">
                                                      <a:lumMod val="75000"/>
                                                      <a:lumOff val="25000"/>
                                                    </a:schemeClr>
                                                  </a:solidFill>
                                                  <a:latin typeface="Cambria Math" panose="02040503050406030204" pitchFamily="18" charset="0"/>
                                                </a:rPr>
                                                <m:t>𝒏</m:t>
                                              </m:r>
                                            </m:sup>
                                            <m:e>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𝒙</m:t>
                                                  </m:r>
                                                </m:e>
                                                <m:sub>
                                                  <m:r>
                                                    <a:rPr lang="hu-HU" b="1" i="1">
                                                      <a:solidFill>
                                                        <a:schemeClr val="tx1">
                                                          <a:lumMod val="75000"/>
                                                          <a:lumOff val="25000"/>
                                                        </a:schemeClr>
                                                      </a:solidFill>
                                                      <a:latin typeface="Cambria Math" panose="02040503050406030204" pitchFamily="18" charset="0"/>
                                                    </a:rPr>
                                                    <m:t>𝒊</m:t>
                                                  </m:r>
                                                </m:sub>
                                              </m:sSub>
                                            </m:e>
                                          </m:nary>
                                        </m:den>
                                      </m:f>
                                    </m:e>
                                  </m:rad>
                                </m:num>
                                <m:den>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𝒑</m:t>
                                      </m:r>
                                    </m:e>
                                    <m:sub>
                                      <m:r>
                                        <a:rPr lang="hu-HU" b="1" i="1">
                                          <a:solidFill>
                                            <a:schemeClr val="tx1">
                                              <a:lumMod val="75000"/>
                                              <a:lumOff val="25000"/>
                                            </a:schemeClr>
                                          </a:solidFill>
                                          <a:latin typeface="Cambria Math" panose="02040503050406030204" pitchFamily="18" charset="0"/>
                                        </a:rPr>
                                        <m:t>𝒎𝒊𝒏</m:t>
                                      </m:r>
                                    </m:sub>
                                  </m:sSub>
                                </m:den>
                              </m:f>
                            </m:e>
                            <m:e>
                              <m:r>
                                <a:rPr lang="hu-HU" b="1" i="1">
                                  <a:solidFill>
                                    <a:schemeClr val="tx1">
                                      <a:lumMod val="75000"/>
                                      <a:lumOff val="25000"/>
                                    </a:schemeClr>
                                  </a:solidFill>
                                  <a:latin typeface="Cambria Math" panose="02040503050406030204" pitchFamily="18" charset="0"/>
                                </a:rPr>
                                <m:t>+ </m:t>
                              </m:r>
                              <m:f>
                                <m:fPr>
                                  <m:ctrlPr>
                                    <a:rPr lang="en-US" b="1" i="1">
                                      <a:solidFill>
                                        <a:schemeClr val="tx1">
                                          <a:lumMod val="75000"/>
                                          <a:lumOff val="25000"/>
                                        </a:schemeClr>
                                      </a:solidFill>
                                      <a:latin typeface="Cambria Math" panose="02040503050406030204" pitchFamily="18" charset="0"/>
                                    </a:rPr>
                                  </m:ctrlPr>
                                </m:fPr>
                                <m:num>
                                  <m:rad>
                                    <m:radPr>
                                      <m:degHide m:val="on"/>
                                      <m:ctrlPr>
                                        <a:rPr lang="en-US" b="1" i="1">
                                          <a:solidFill>
                                            <a:schemeClr val="tx1">
                                              <a:lumMod val="75000"/>
                                              <a:lumOff val="25000"/>
                                            </a:schemeClr>
                                          </a:solidFill>
                                          <a:latin typeface="Cambria Math" panose="02040503050406030204" pitchFamily="18" charset="0"/>
                                        </a:rPr>
                                      </m:ctrlPr>
                                    </m:radPr>
                                    <m:deg/>
                                    <m:e>
                                      <m:f>
                                        <m:fPr>
                                          <m:ctrlPr>
                                            <a:rPr lang="en-US" b="1" i="1">
                                              <a:solidFill>
                                                <a:schemeClr val="tx1">
                                                  <a:lumMod val="75000"/>
                                                  <a:lumOff val="25000"/>
                                                </a:schemeClr>
                                              </a:solidFill>
                                              <a:latin typeface="Cambria Math" panose="02040503050406030204" pitchFamily="18" charset="0"/>
                                            </a:rPr>
                                          </m:ctrlPr>
                                        </m:fPr>
                                        <m:num>
                                          <m:nary>
                                            <m:naryPr>
                                              <m:chr m:val="∑"/>
                                              <m:limLoc m:val="undOvr"/>
                                              <m:ctrlPr>
                                                <a:rPr lang="en-US" b="1" i="1">
                                                  <a:solidFill>
                                                    <a:schemeClr val="tx1">
                                                      <a:lumMod val="75000"/>
                                                      <a:lumOff val="25000"/>
                                                    </a:schemeClr>
                                                  </a:solidFill>
                                                  <a:latin typeface="Cambria Math" panose="02040503050406030204" pitchFamily="18" charset="0"/>
                                                </a:rPr>
                                              </m:ctrlPr>
                                            </m:naryPr>
                                            <m:sub>
                                              <m:r>
                                                <a:rPr lang="hu-HU" b="1" i="1">
                                                  <a:solidFill>
                                                    <a:schemeClr val="tx1">
                                                      <a:lumMod val="75000"/>
                                                      <a:lumOff val="25000"/>
                                                    </a:schemeClr>
                                                  </a:solidFill>
                                                  <a:latin typeface="Cambria Math" panose="02040503050406030204" pitchFamily="18" charset="0"/>
                                                </a:rPr>
                                                <m:t>𝒊</m:t>
                                              </m:r>
                                              <m:r>
                                                <a:rPr lang="hu-HU" b="1" i="1">
                                                  <a:solidFill>
                                                    <a:schemeClr val="tx1">
                                                      <a:lumMod val="75000"/>
                                                      <a:lumOff val="25000"/>
                                                    </a:schemeClr>
                                                  </a:solidFill>
                                                  <a:latin typeface="Cambria Math" panose="02040503050406030204" pitchFamily="18" charset="0"/>
                                                </a:rPr>
                                                <m:t>=</m:t>
                                              </m:r>
                                              <m:r>
                                                <a:rPr lang="hu-HU" b="1" i="1">
                                                  <a:solidFill>
                                                    <a:schemeClr val="tx1">
                                                      <a:lumMod val="75000"/>
                                                      <a:lumOff val="25000"/>
                                                    </a:schemeClr>
                                                  </a:solidFill>
                                                  <a:latin typeface="Cambria Math" panose="02040503050406030204" pitchFamily="18" charset="0"/>
                                                </a:rPr>
                                                <m:t>𝟏</m:t>
                                              </m:r>
                                            </m:sub>
                                            <m:sup>
                                              <m:r>
                                                <a:rPr lang="hu-HU" b="1" i="1">
                                                  <a:solidFill>
                                                    <a:schemeClr val="tx1">
                                                      <a:lumMod val="75000"/>
                                                      <a:lumOff val="25000"/>
                                                    </a:schemeClr>
                                                  </a:solidFill>
                                                  <a:latin typeface="Cambria Math" panose="02040503050406030204" pitchFamily="18" charset="0"/>
                                                </a:rPr>
                                                <m:t>𝒏</m:t>
                                              </m:r>
                                            </m:sup>
                                            <m:e>
                                              <m:sSup>
                                                <m:sSupPr>
                                                  <m:ctrlPr>
                                                    <a:rPr lang="en-US" b="1" i="1">
                                                      <a:solidFill>
                                                        <a:schemeClr val="tx1">
                                                          <a:lumMod val="75000"/>
                                                          <a:lumOff val="25000"/>
                                                        </a:schemeClr>
                                                      </a:solidFill>
                                                      <a:latin typeface="Cambria Math" panose="02040503050406030204" pitchFamily="18" charset="0"/>
                                                    </a:rPr>
                                                  </m:ctrlPr>
                                                </m:sSupPr>
                                                <m:e>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𝒙</m:t>
                                                      </m:r>
                                                    </m:e>
                                                    <m:sub>
                                                      <m:r>
                                                        <a:rPr lang="hu-HU" b="1" i="1">
                                                          <a:solidFill>
                                                            <a:schemeClr val="tx1">
                                                              <a:lumMod val="75000"/>
                                                              <a:lumOff val="25000"/>
                                                            </a:schemeClr>
                                                          </a:solidFill>
                                                          <a:latin typeface="Cambria Math" panose="02040503050406030204" pitchFamily="18" charset="0"/>
                                                        </a:rPr>
                                                        <m:t>𝒊</m:t>
                                                      </m:r>
                                                    </m:sub>
                                                  </m:sSub>
                                                  <m:r>
                                                    <a:rPr lang="hu-HU" b="1" i="1">
                                                      <a:solidFill>
                                                        <a:schemeClr val="tx1">
                                                          <a:lumMod val="75000"/>
                                                          <a:lumOff val="25000"/>
                                                        </a:schemeClr>
                                                      </a:solidFill>
                                                      <a:latin typeface="Cambria Math" panose="02040503050406030204" pitchFamily="18" charset="0"/>
                                                    </a:rPr>
                                                    <m:t>(</m:t>
                                                  </m:r>
                                                  <m:sSub>
                                                    <m:sSubPr>
                                                      <m:ctrlPr>
                                                        <a:rPr lang="en-US" b="1" i="1" smtClean="0">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𝒓</m:t>
                                                      </m:r>
                                                    </m:e>
                                                    <m:sub>
                                                      <m:r>
                                                        <a:rPr lang="hu-HU" b="1" i="1">
                                                          <a:solidFill>
                                                            <a:schemeClr val="tx1">
                                                              <a:lumMod val="75000"/>
                                                              <a:lumOff val="25000"/>
                                                            </a:schemeClr>
                                                          </a:solidFill>
                                                          <a:latin typeface="Cambria Math" panose="02040503050406030204" pitchFamily="18" charset="0"/>
                                                        </a:rPr>
                                                        <m:t>𝒊</m:t>
                                                      </m:r>
                                                    </m:sub>
                                                  </m:sSub>
                                                  <m:r>
                                                    <a:rPr lang="hu-HU" b="1" i="1">
                                                      <a:solidFill>
                                                        <a:schemeClr val="tx1">
                                                          <a:lumMod val="75000"/>
                                                          <a:lumOff val="25000"/>
                                                        </a:schemeClr>
                                                      </a:solidFill>
                                                      <a:latin typeface="Cambria Math" panose="02040503050406030204" pitchFamily="18" charset="0"/>
                                                    </a:rPr>
                                                    <m:t>−</m:t>
                                                  </m:r>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𝒓</m:t>
                                                      </m:r>
                                                    </m:e>
                                                    <m:sub>
                                                      <m:r>
                                                        <a:rPr lang="hu-HU" b="1" i="1">
                                                          <a:solidFill>
                                                            <a:schemeClr val="tx1">
                                                              <a:lumMod val="75000"/>
                                                              <a:lumOff val="25000"/>
                                                            </a:schemeClr>
                                                          </a:solidFill>
                                                          <a:latin typeface="Cambria Math" panose="02040503050406030204" pitchFamily="18" charset="0"/>
                                                        </a:rPr>
                                                        <m:t>𝒎𝒂𝒙</m:t>
                                                      </m:r>
                                                    </m:sub>
                                                  </m:sSub>
                                                  <m:r>
                                                    <a:rPr lang="hu-HU" b="1" i="1">
                                                      <a:solidFill>
                                                        <a:schemeClr val="tx1">
                                                          <a:lumMod val="75000"/>
                                                          <a:lumOff val="25000"/>
                                                        </a:schemeClr>
                                                      </a:solidFill>
                                                      <a:latin typeface="Cambria Math" panose="02040503050406030204" pitchFamily="18" charset="0"/>
                                                    </a:rPr>
                                                    <m:t>)</m:t>
                                                  </m:r>
                                                </m:e>
                                                <m:sup>
                                                  <m:r>
                                                    <a:rPr lang="hu-HU" b="1" i="1">
                                                      <a:solidFill>
                                                        <a:schemeClr val="tx1">
                                                          <a:lumMod val="75000"/>
                                                          <a:lumOff val="25000"/>
                                                        </a:schemeClr>
                                                      </a:solidFill>
                                                      <a:latin typeface="Cambria Math" panose="02040503050406030204" pitchFamily="18" charset="0"/>
                                                    </a:rPr>
                                                    <m:t>𝟐</m:t>
                                                  </m:r>
                                                </m:sup>
                                              </m:sSup>
                                            </m:e>
                                          </m:nary>
                                        </m:num>
                                        <m:den>
                                          <m:nary>
                                            <m:naryPr>
                                              <m:chr m:val="∑"/>
                                              <m:limLoc m:val="subSup"/>
                                              <m:ctrlPr>
                                                <a:rPr lang="en-US" b="1" i="1">
                                                  <a:solidFill>
                                                    <a:schemeClr val="tx1">
                                                      <a:lumMod val="75000"/>
                                                      <a:lumOff val="25000"/>
                                                    </a:schemeClr>
                                                  </a:solidFill>
                                                  <a:latin typeface="Cambria Math" panose="02040503050406030204" pitchFamily="18" charset="0"/>
                                                </a:rPr>
                                              </m:ctrlPr>
                                            </m:naryPr>
                                            <m:sub>
                                              <m:r>
                                                <a:rPr lang="hu-HU" b="1" i="1">
                                                  <a:solidFill>
                                                    <a:schemeClr val="tx1">
                                                      <a:lumMod val="75000"/>
                                                      <a:lumOff val="25000"/>
                                                    </a:schemeClr>
                                                  </a:solidFill>
                                                  <a:latin typeface="Cambria Math" panose="02040503050406030204" pitchFamily="18" charset="0"/>
                                                </a:rPr>
                                                <m:t>𝒊</m:t>
                                              </m:r>
                                              <m:r>
                                                <a:rPr lang="hu-HU" b="1" i="1">
                                                  <a:solidFill>
                                                    <a:schemeClr val="tx1">
                                                      <a:lumMod val="75000"/>
                                                      <a:lumOff val="25000"/>
                                                    </a:schemeClr>
                                                  </a:solidFill>
                                                  <a:latin typeface="Cambria Math" panose="02040503050406030204" pitchFamily="18" charset="0"/>
                                                </a:rPr>
                                                <m:t>=</m:t>
                                              </m:r>
                                              <m:r>
                                                <a:rPr lang="hu-HU" b="1" i="1">
                                                  <a:solidFill>
                                                    <a:schemeClr val="tx1">
                                                      <a:lumMod val="75000"/>
                                                      <a:lumOff val="25000"/>
                                                    </a:schemeClr>
                                                  </a:solidFill>
                                                  <a:latin typeface="Cambria Math" panose="02040503050406030204" pitchFamily="18" charset="0"/>
                                                </a:rPr>
                                                <m:t>𝟏</m:t>
                                              </m:r>
                                            </m:sub>
                                            <m:sup>
                                              <m:r>
                                                <a:rPr lang="hu-HU" b="1" i="1">
                                                  <a:solidFill>
                                                    <a:schemeClr val="tx1">
                                                      <a:lumMod val="75000"/>
                                                      <a:lumOff val="25000"/>
                                                    </a:schemeClr>
                                                  </a:solidFill>
                                                  <a:latin typeface="Cambria Math" panose="02040503050406030204" pitchFamily="18" charset="0"/>
                                                </a:rPr>
                                                <m:t>𝒏</m:t>
                                              </m:r>
                                            </m:sup>
                                            <m:e>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𝒙</m:t>
                                                  </m:r>
                                                </m:e>
                                                <m:sub>
                                                  <m:r>
                                                    <a:rPr lang="hu-HU" b="1" i="1">
                                                      <a:solidFill>
                                                        <a:schemeClr val="tx1">
                                                          <a:lumMod val="75000"/>
                                                          <a:lumOff val="25000"/>
                                                        </a:schemeClr>
                                                      </a:solidFill>
                                                      <a:latin typeface="Cambria Math" panose="02040503050406030204" pitchFamily="18" charset="0"/>
                                                    </a:rPr>
                                                    <m:t>𝒊</m:t>
                                                  </m:r>
                                                </m:sub>
                                              </m:sSub>
                                            </m:e>
                                          </m:nary>
                                        </m:den>
                                      </m:f>
                                    </m:e>
                                  </m:rad>
                                </m:num>
                                <m:den>
                                  <m:sSub>
                                    <m:sSubPr>
                                      <m:ctrlPr>
                                        <a:rPr lang="en-US" b="1" i="1">
                                          <a:solidFill>
                                            <a:schemeClr val="tx1">
                                              <a:lumMod val="75000"/>
                                              <a:lumOff val="25000"/>
                                            </a:schemeClr>
                                          </a:solidFill>
                                          <a:latin typeface="Cambria Math" panose="02040503050406030204" pitchFamily="18" charset="0"/>
                                        </a:rPr>
                                      </m:ctrlPr>
                                    </m:sSubPr>
                                    <m:e>
                                      <m:r>
                                        <a:rPr lang="hu-HU" b="1" i="1">
                                          <a:solidFill>
                                            <a:schemeClr val="tx1">
                                              <a:lumMod val="75000"/>
                                              <a:lumOff val="25000"/>
                                            </a:schemeClr>
                                          </a:solidFill>
                                          <a:latin typeface="Cambria Math" panose="02040503050406030204" pitchFamily="18" charset="0"/>
                                        </a:rPr>
                                        <m:t>𝒓</m:t>
                                      </m:r>
                                    </m:e>
                                    <m:sub>
                                      <m:r>
                                        <a:rPr lang="hu-HU" b="1" i="1">
                                          <a:solidFill>
                                            <a:schemeClr val="tx1">
                                              <a:lumMod val="75000"/>
                                              <a:lumOff val="25000"/>
                                            </a:schemeClr>
                                          </a:solidFill>
                                          <a:latin typeface="Cambria Math" panose="02040503050406030204" pitchFamily="18" charset="0"/>
                                        </a:rPr>
                                        <m:t>𝒎𝒂𝒙</m:t>
                                      </m:r>
                                    </m:sub>
                                  </m:sSub>
                                </m:den>
                              </m:f>
                            </m:e>
                          </m:eqArr>
                        </m:e>
                      </m:func>
                    </m:oMath>
                  </m:oMathPara>
                </a14:m>
                <a:endParaRPr lang="en-US" b="1" dirty="0"/>
              </a:p>
              <a:p>
                <a:endParaRPr lang="en-US" b="1" dirty="0"/>
              </a:p>
            </p:txBody>
          </p:sp>
        </mc:Choice>
        <mc:Fallback xmlns="">
          <p:sp>
            <p:nvSpPr>
              <p:cNvPr id="9" name="Szövegdoboz 8"/>
              <p:cNvSpPr txBox="1">
                <a:spLocks noRot="1" noChangeAspect="1" noMove="1" noResize="1" noEditPoints="1" noAdjustHandles="1" noChangeArrowheads="1" noChangeShapeType="1" noTextEdit="1"/>
              </p:cNvSpPr>
              <p:nvPr/>
            </p:nvSpPr>
            <p:spPr>
              <a:xfrm>
                <a:off x="6136841" y="3839186"/>
                <a:ext cx="6122504" cy="2694392"/>
              </a:xfrm>
              <a:prstGeom prst="rect">
                <a:avLst/>
              </a:prstGeom>
              <a:blipFill rotWithShape="0">
                <a:blip r:embed="rId6"/>
                <a:stretch>
                  <a:fillRect/>
                </a:stretch>
              </a:blipFill>
            </p:spPr>
            <p:txBody>
              <a:bodyPr/>
              <a:lstStyle/>
              <a:p>
                <a:r>
                  <a:rPr lang="hu-HU">
                    <a:noFill/>
                  </a:rPr>
                  <a:t> </a:t>
                </a:r>
              </a:p>
            </p:txBody>
          </p:sp>
        </mc:Fallback>
      </mc:AlternateContent>
      <p:sp>
        <p:nvSpPr>
          <p:cNvPr id="11" name="Szövegdoboz 10"/>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32943811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églalap 5"/>
          <p:cNvSpPr/>
          <p:nvPr/>
        </p:nvSpPr>
        <p:spPr>
          <a:xfrm>
            <a:off x="1066800" y="1563757"/>
            <a:ext cx="10263809" cy="281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Cím 1"/>
          <p:cNvSpPr>
            <a:spLocks noGrp="1"/>
          </p:cNvSpPr>
          <p:nvPr>
            <p:ph type="title"/>
          </p:nvPr>
        </p:nvSpPr>
        <p:spPr>
          <a:xfrm>
            <a:off x="1097280" y="265043"/>
            <a:ext cx="10058400" cy="755373"/>
          </a:xfrm>
        </p:spPr>
        <p:txBody>
          <a:bodyPr>
            <a:normAutofit/>
          </a:bodyPr>
          <a:lstStyle/>
          <a:p>
            <a:pPr algn="ctr"/>
            <a:r>
              <a:rPr lang="hu-HU" dirty="0" smtClean="0">
                <a:latin typeface="Cambria" panose="02040503050406030204" pitchFamily="18" charset="0"/>
              </a:rPr>
              <a:t>Megvalósítás - webalkalmazás</a:t>
            </a:r>
            <a:endParaRPr lang="en-US" dirty="0">
              <a:latin typeface="Cambria" panose="02040503050406030204" pitchFamily="18" charset="0"/>
            </a:endParaRPr>
          </a:p>
        </p:txBody>
      </p:sp>
      <p:sp>
        <p:nvSpPr>
          <p:cNvPr id="3" name="Tartalom helye 2"/>
          <p:cNvSpPr>
            <a:spLocks noGrp="1"/>
          </p:cNvSpPr>
          <p:nvPr>
            <p:ph idx="1"/>
          </p:nvPr>
        </p:nvSpPr>
        <p:spPr>
          <a:xfrm>
            <a:off x="1048988" y="1704745"/>
            <a:ext cx="10058400" cy="4023360"/>
          </a:xfrm>
        </p:spPr>
        <p:txBody>
          <a:bodyPr>
            <a:normAutofit/>
          </a:bodyPr>
          <a:lstStyle/>
          <a:p>
            <a:r>
              <a:rPr lang="hu-HU" sz="2800" dirty="0" smtClean="0">
                <a:latin typeface="Cambria" panose="02040503050406030204" pitchFamily="18" charset="0"/>
              </a:rPr>
              <a:t>Keretrendszer: </a:t>
            </a:r>
            <a:r>
              <a:rPr lang="hu-HU" sz="2800" b="1" dirty="0" smtClean="0">
                <a:latin typeface="Cambria" panose="02040503050406030204" pitchFamily="18" charset="0"/>
              </a:rPr>
              <a:t>Ruby on Rails</a:t>
            </a:r>
          </a:p>
          <a:p>
            <a:r>
              <a:rPr lang="hu-HU" sz="2800" dirty="0" smtClean="0">
                <a:latin typeface="Cambria" panose="02040503050406030204" pitchFamily="18" charset="0"/>
              </a:rPr>
              <a:t>Adatbázis: </a:t>
            </a:r>
            <a:r>
              <a:rPr lang="hu-HU" sz="2800" b="1" dirty="0" smtClean="0">
                <a:latin typeface="Cambria" panose="02040503050406030204" pitchFamily="18" charset="0"/>
              </a:rPr>
              <a:t>PostgreSQL</a:t>
            </a:r>
          </a:p>
          <a:p>
            <a:r>
              <a:rPr lang="hu-HU" sz="2800" dirty="0" smtClean="0">
                <a:latin typeface="Cambria" panose="02040503050406030204" pitchFamily="18" charset="0"/>
              </a:rPr>
              <a:t>Autentikáció: </a:t>
            </a:r>
            <a:r>
              <a:rPr lang="hu-HU" sz="2800" b="1" dirty="0" smtClean="0">
                <a:latin typeface="Cambria" panose="02040503050406030204" pitchFamily="18" charset="0"/>
              </a:rPr>
              <a:t>Devise</a:t>
            </a:r>
          </a:p>
          <a:p>
            <a:r>
              <a:rPr lang="hu-HU" sz="2800" dirty="0" smtClean="0">
                <a:latin typeface="Cambria" panose="02040503050406030204" pitchFamily="18" charset="0"/>
              </a:rPr>
              <a:t>Megjelenés: </a:t>
            </a:r>
            <a:r>
              <a:rPr lang="hu-HU" sz="2800" b="1" dirty="0" smtClean="0">
                <a:latin typeface="Cambria" panose="02040503050406030204" pitchFamily="18" charset="0"/>
              </a:rPr>
              <a:t>Bootstrap</a:t>
            </a:r>
          </a:p>
          <a:p>
            <a:r>
              <a:rPr lang="hu-HU" sz="2800" dirty="0" smtClean="0">
                <a:latin typeface="Cambria" panose="02040503050406030204" pitchFamily="18" charset="0"/>
              </a:rPr>
              <a:t>Térképek: </a:t>
            </a:r>
            <a:r>
              <a:rPr lang="hu-HU" sz="2800" b="1" dirty="0" smtClean="0">
                <a:latin typeface="Cambria" panose="02040503050406030204" pitchFamily="18" charset="0"/>
              </a:rPr>
              <a:t>Google Maps</a:t>
            </a:r>
          </a:p>
          <a:p>
            <a:r>
              <a:rPr lang="hu-HU" sz="2800" dirty="0" smtClean="0">
                <a:latin typeface="Cambria" panose="02040503050406030204" pitchFamily="18" charset="0"/>
              </a:rPr>
              <a:t>Verziókövetés: </a:t>
            </a:r>
            <a:r>
              <a:rPr lang="hu-HU" sz="2800" b="1" dirty="0" smtClean="0">
                <a:latin typeface="Cambria" panose="02040503050406030204" pitchFamily="18" charset="0"/>
              </a:rPr>
              <a:t>Git, GitHub</a:t>
            </a:r>
          </a:p>
          <a:p>
            <a:endParaRPr lang="en-US" sz="2800" dirty="0">
              <a:latin typeface="Cambria" panose="02040503050406030204" pitchFamily="18" charset="0"/>
            </a:endParaRPr>
          </a:p>
        </p:txBody>
      </p:sp>
      <p:sp>
        <p:nvSpPr>
          <p:cNvPr id="4" name="Dátum helye 3"/>
          <p:cNvSpPr>
            <a:spLocks noGrp="1"/>
          </p:cNvSpPr>
          <p:nvPr>
            <p:ph type="dt" sz="half" idx="10"/>
          </p:nvPr>
        </p:nvSpPr>
        <p:spPr/>
        <p:txBody>
          <a:bodyPr/>
          <a:lstStyle/>
          <a:p>
            <a:r>
              <a:rPr lang="hu-HU" sz="2000" smtClean="0">
                <a:latin typeface="Cambria" panose="02040503050406030204" pitchFamily="18" charset="0"/>
              </a:rPr>
              <a:t>2015. 04. 22.</a:t>
            </a:r>
            <a:endParaRPr lang="en-US" sz="2000" dirty="0">
              <a:latin typeface="Cambria" panose="02040503050406030204" pitchFamily="18" charset="0"/>
            </a:endParaRPr>
          </a:p>
        </p:txBody>
      </p:sp>
      <p:sp>
        <p:nvSpPr>
          <p:cNvPr id="5" name="Dia számának helye 4"/>
          <p:cNvSpPr>
            <a:spLocks noGrp="1"/>
          </p:cNvSpPr>
          <p:nvPr>
            <p:ph type="sldNum" sz="quarter" idx="12"/>
          </p:nvPr>
        </p:nvSpPr>
        <p:spPr/>
        <p:txBody>
          <a:bodyPr/>
          <a:lstStyle/>
          <a:p>
            <a:fld id="{4FAB73BC-B049-4115-A692-8D63A059BFB8}" type="slidenum">
              <a:rPr lang="en-US" sz="2000" smtClean="0">
                <a:latin typeface="Cambria" panose="02040503050406030204" pitchFamily="18" charset="0"/>
              </a:rPr>
              <a:t>9</a:t>
            </a:fld>
            <a:endParaRPr lang="en-US" sz="2000" dirty="0">
              <a:latin typeface="Cambria" panose="02040503050406030204" pitchFamily="18" charset="0"/>
            </a:endParaRPr>
          </a:p>
        </p:txBody>
      </p:sp>
      <p:sp>
        <p:nvSpPr>
          <p:cNvPr id="20" name="Ellipszis 19"/>
          <p:cNvSpPr/>
          <p:nvPr/>
        </p:nvSpPr>
        <p:spPr>
          <a:xfrm>
            <a:off x="6995984" y="1384319"/>
            <a:ext cx="4651513" cy="4651513"/>
          </a:xfrm>
          <a:prstGeom prst="ellipse">
            <a:avLst/>
          </a:prstGeom>
          <a:solidFill>
            <a:schemeClr val="bg1">
              <a:lumMod val="85000"/>
            </a:schemeClr>
          </a:solidFill>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Kép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24193" y="2354746"/>
            <a:ext cx="1863204" cy="2412037"/>
          </a:xfrm>
          <a:prstGeom prst="rect">
            <a:avLst/>
          </a:prstGeom>
        </p:spPr>
      </p:pic>
      <p:pic>
        <p:nvPicPr>
          <p:cNvPr id="15" name="Kép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73361" y="1451375"/>
            <a:ext cx="1020709" cy="1025246"/>
          </a:xfrm>
          <a:prstGeom prst="rect">
            <a:avLst/>
          </a:prstGeom>
        </p:spPr>
      </p:pic>
      <p:pic>
        <p:nvPicPr>
          <p:cNvPr id="16" name="Kép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17974" y="3429000"/>
            <a:ext cx="1026000" cy="1026000"/>
          </a:xfrm>
          <a:prstGeom prst="rect">
            <a:avLst/>
          </a:prstGeom>
        </p:spPr>
      </p:pic>
      <p:pic>
        <p:nvPicPr>
          <p:cNvPr id="17" name="Kép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426859" y="1384319"/>
            <a:ext cx="1026000" cy="1026000"/>
          </a:xfrm>
          <a:prstGeom prst="rect">
            <a:avLst/>
          </a:prstGeom>
        </p:spPr>
      </p:pic>
      <p:pic>
        <p:nvPicPr>
          <p:cNvPr id="21" name="Kép 2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815349" y="3429000"/>
            <a:ext cx="1152000" cy="1152000"/>
          </a:xfrm>
          <a:prstGeom prst="rect">
            <a:avLst/>
          </a:prstGeom>
        </p:spPr>
      </p:pic>
      <p:pic>
        <p:nvPicPr>
          <p:cNvPr id="22" name="Kép 2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24595" y="4977493"/>
            <a:ext cx="2462399" cy="1026000"/>
          </a:xfrm>
          <a:prstGeom prst="rect">
            <a:avLst/>
          </a:prstGeom>
        </p:spPr>
      </p:pic>
      <p:sp>
        <p:nvSpPr>
          <p:cNvPr id="19" name="Szövegdoboz 18"/>
          <p:cNvSpPr txBox="1"/>
          <p:nvPr/>
        </p:nvSpPr>
        <p:spPr>
          <a:xfrm>
            <a:off x="11155680" y="6442292"/>
            <a:ext cx="691763" cy="400110"/>
          </a:xfrm>
          <a:prstGeom prst="rect">
            <a:avLst/>
          </a:prstGeom>
          <a:noFill/>
        </p:spPr>
        <p:txBody>
          <a:bodyPr wrap="square" rtlCol="0">
            <a:spAutoFit/>
          </a:bodyPr>
          <a:lstStyle/>
          <a:p>
            <a:r>
              <a:rPr lang="hu-HU" sz="2000" dirty="0" smtClean="0">
                <a:solidFill>
                  <a:schemeClr val="bg1"/>
                </a:solidFill>
                <a:latin typeface="Cambria" panose="02040503050406030204" pitchFamily="18" charset="0"/>
              </a:rPr>
              <a:t>| 14</a:t>
            </a:r>
            <a:endParaRPr lang="hu-HU" sz="2000" dirty="0">
              <a:solidFill>
                <a:schemeClr val="bg1"/>
              </a:solidFill>
              <a:latin typeface="Cambria" panose="02040503050406030204" pitchFamily="18" charset="0"/>
            </a:endParaRPr>
          </a:p>
        </p:txBody>
      </p:sp>
    </p:spTree>
    <p:extLst>
      <p:ext uri="{BB962C8B-B14F-4D97-AF65-F5344CB8AC3E}">
        <p14:creationId xmlns:p14="http://schemas.microsoft.com/office/powerpoint/2010/main" val="116560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ktív">
  <a:themeElements>
    <a:clrScheme name="Retrospektív">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ktív">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ktív">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2514</TotalTime>
  <Words>2053</Words>
  <Application>Microsoft Office PowerPoint</Application>
  <PresentationFormat>Szélesvásznú</PresentationFormat>
  <Paragraphs>187</Paragraphs>
  <Slides>14</Slides>
  <Notes>14</Notes>
  <HiddenSlides>0</HiddenSlides>
  <MMClips>0</MMClips>
  <ScaleCrop>false</ScaleCrop>
  <HeadingPairs>
    <vt:vector size="8" baseType="variant">
      <vt:variant>
        <vt:lpstr>Használt betűtípusok</vt:lpstr>
      </vt:variant>
      <vt:variant>
        <vt:i4>5</vt:i4>
      </vt:variant>
      <vt:variant>
        <vt:lpstr>Téma</vt:lpstr>
      </vt:variant>
      <vt:variant>
        <vt:i4>1</vt:i4>
      </vt:variant>
      <vt:variant>
        <vt:lpstr>Csatolások</vt:lpstr>
      </vt:variant>
      <vt:variant>
        <vt:i4>3</vt:i4>
      </vt:variant>
      <vt:variant>
        <vt:lpstr>Diacímek</vt:lpstr>
      </vt:variant>
      <vt:variant>
        <vt:i4>14</vt:i4>
      </vt:variant>
    </vt:vector>
  </HeadingPairs>
  <TitlesOfParts>
    <vt:vector size="23" baseType="lpstr">
      <vt:lpstr>Calibri</vt:lpstr>
      <vt:lpstr>Calibri Light</vt:lpstr>
      <vt:lpstr>Cambria</vt:lpstr>
      <vt:lpstr>Cambria Math</vt:lpstr>
      <vt:lpstr>Wingdings</vt:lpstr>
      <vt:lpstr>Retrospektív</vt:lpstr>
      <vt:lpstr>C:\Users\Rozsenich\Documents\THESIS\Diagrams\price_category.vsdx</vt:lpstr>
      <vt:lpstr>C:\Users\Rozsenich\Documents\THESIS\Diagrams\distance_category.vsdx</vt:lpstr>
      <vt:lpstr>C:\Users\Rozsenich\Documents\THESIS\Diagrams\room_nlp_object_extra3_2.vsdx</vt:lpstr>
      <vt:lpstr>Vendéglátói szálláshelyek csoportos foglalását megvalósító rendszer fejlesztése</vt:lpstr>
      <vt:lpstr>Az előadás tartalma</vt:lpstr>
      <vt:lpstr>A probléma</vt:lpstr>
      <vt:lpstr>Szálláskereső portálok szolgáltatásai</vt:lpstr>
      <vt:lpstr>A probléma megoldása</vt:lpstr>
      <vt:lpstr>Követelmények</vt:lpstr>
      <vt:lpstr>Megvalósítás - optimalizálás</vt:lpstr>
      <vt:lpstr>Megvalósítás - optimalizálás</vt:lpstr>
      <vt:lpstr>Megvalósítás - webalkalmazás</vt:lpstr>
      <vt:lpstr>Eredmények</vt:lpstr>
      <vt:lpstr>Eredmények</vt:lpstr>
      <vt:lpstr>Elkészült webalkalmazás felületei</vt:lpstr>
      <vt:lpstr>Elkészült webalkalmazás felületei</vt:lpstr>
      <vt:lpstr>Összefoglalás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Vendéglátói szálláshelyek csoportos foglalását megvalósító rendszer fejlesztése</dc:title>
  <dc:creator>Balázs Rozsenich</dc:creator>
  <cp:lastModifiedBy>Balázs Rozsenich</cp:lastModifiedBy>
  <cp:revision>41</cp:revision>
  <dcterms:created xsi:type="dcterms:W3CDTF">2015-04-20T16:41:21Z</dcterms:created>
  <dcterms:modified xsi:type="dcterms:W3CDTF">2015-04-23T06:19:13Z</dcterms:modified>
</cp:coreProperties>
</file>

<file path=docProps/thumbnail.jpeg>
</file>